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950" r:id="rId2"/>
    <p:sldId id="951" r:id="rId3"/>
    <p:sldId id="1059" r:id="rId4"/>
    <p:sldId id="952" r:id="rId5"/>
    <p:sldId id="893" r:id="rId6"/>
    <p:sldId id="973" r:id="rId7"/>
    <p:sldId id="894" r:id="rId8"/>
    <p:sldId id="974" r:id="rId9"/>
    <p:sldId id="953" r:id="rId10"/>
    <p:sldId id="955" r:id="rId11"/>
    <p:sldId id="954" r:id="rId12"/>
    <p:sldId id="956" r:id="rId13"/>
    <p:sldId id="957" r:id="rId14"/>
    <p:sldId id="1060" r:id="rId15"/>
    <p:sldId id="981" r:id="rId16"/>
    <p:sldId id="958" r:id="rId17"/>
    <p:sldId id="1018" r:id="rId18"/>
    <p:sldId id="1038" r:id="rId19"/>
    <p:sldId id="1039" r:id="rId20"/>
    <p:sldId id="1021" r:id="rId21"/>
    <p:sldId id="1022" r:id="rId22"/>
    <p:sldId id="1023" r:id="rId23"/>
    <p:sldId id="1024" r:id="rId24"/>
    <p:sldId id="1025" r:id="rId25"/>
    <p:sldId id="1026" r:id="rId26"/>
    <p:sldId id="1027" r:id="rId27"/>
    <p:sldId id="1028" r:id="rId28"/>
    <p:sldId id="1029" r:id="rId29"/>
    <p:sldId id="1030" r:id="rId30"/>
    <p:sldId id="1031" r:id="rId31"/>
    <p:sldId id="1032" r:id="rId32"/>
    <p:sldId id="1033" r:id="rId33"/>
    <p:sldId id="1034" r:id="rId34"/>
    <p:sldId id="1035" r:id="rId35"/>
    <p:sldId id="1036" r:id="rId36"/>
    <p:sldId id="1037" r:id="rId37"/>
    <p:sldId id="1040" r:id="rId38"/>
    <p:sldId id="1041" r:id="rId39"/>
    <p:sldId id="1042" r:id="rId40"/>
    <p:sldId id="1043" r:id="rId41"/>
    <p:sldId id="1044" r:id="rId42"/>
    <p:sldId id="921" r:id="rId43"/>
    <p:sldId id="1061" r:id="rId44"/>
    <p:sldId id="1062" r:id="rId45"/>
    <p:sldId id="1063" r:id="rId46"/>
    <p:sldId id="1064" r:id="rId47"/>
    <p:sldId id="985" r:id="rId48"/>
    <p:sldId id="986" r:id="rId49"/>
    <p:sldId id="987" r:id="rId50"/>
    <p:sldId id="988" r:id="rId51"/>
    <p:sldId id="1065" r:id="rId52"/>
    <p:sldId id="1066" r:id="rId53"/>
    <p:sldId id="1045" r:id="rId54"/>
    <p:sldId id="1046" r:id="rId55"/>
    <p:sldId id="1047" r:id="rId56"/>
    <p:sldId id="1048" r:id="rId57"/>
    <p:sldId id="1049" r:id="rId58"/>
    <p:sldId id="1002" r:id="rId59"/>
    <p:sldId id="1003" r:id="rId60"/>
    <p:sldId id="1004" r:id="rId61"/>
    <p:sldId id="1005" r:id="rId62"/>
    <p:sldId id="1006" r:id="rId63"/>
    <p:sldId id="989" r:id="rId64"/>
    <p:sldId id="990" r:id="rId65"/>
    <p:sldId id="991" r:id="rId66"/>
    <p:sldId id="992" r:id="rId67"/>
    <p:sldId id="993" r:id="rId68"/>
    <p:sldId id="994" r:id="rId69"/>
    <p:sldId id="995" r:id="rId70"/>
    <p:sldId id="996" r:id="rId71"/>
    <p:sldId id="1013" r:id="rId72"/>
    <p:sldId id="1014" r:id="rId73"/>
    <p:sldId id="1015" r:id="rId74"/>
    <p:sldId id="1016" r:id="rId75"/>
    <p:sldId id="1017" r:id="rId76"/>
    <p:sldId id="1007" r:id="rId77"/>
    <p:sldId id="1008" r:id="rId78"/>
    <p:sldId id="1009" r:id="rId79"/>
    <p:sldId id="1010" r:id="rId80"/>
    <p:sldId id="1011" r:id="rId81"/>
    <p:sldId id="1012" r:id="rId82"/>
    <p:sldId id="357" r:id="rId8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8E2D4382-BF01-4F9F-A7A4-8CB10E04EE76}">
          <p14:sldIdLst>
            <p14:sldId id="950"/>
            <p14:sldId id="951"/>
            <p14:sldId id="1059"/>
            <p14:sldId id="952"/>
            <p14:sldId id="893"/>
            <p14:sldId id="973"/>
            <p14:sldId id="894"/>
            <p14:sldId id="974"/>
            <p14:sldId id="953"/>
            <p14:sldId id="955"/>
            <p14:sldId id="954"/>
            <p14:sldId id="956"/>
            <p14:sldId id="957"/>
            <p14:sldId id="1060"/>
            <p14:sldId id="981"/>
            <p14:sldId id="958"/>
            <p14:sldId id="1018"/>
            <p14:sldId id="1038"/>
            <p14:sldId id="1039"/>
            <p14:sldId id="1021"/>
            <p14:sldId id="1022"/>
            <p14:sldId id="1023"/>
            <p14:sldId id="1024"/>
            <p14:sldId id="1025"/>
            <p14:sldId id="1026"/>
            <p14:sldId id="1027"/>
            <p14:sldId id="1028"/>
            <p14:sldId id="1029"/>
            <p14:sldId id="1030"/>
            <p14:sldId id="1031"/>
            <p14:sldId id="1032"/>
            <p14:sldId id="1033"/>
            <p14:sldId id="1034"/>
            <p14:sldId id="1035"/>
            <p14:sldId id="1036"/>
            <p14:sldId id="1037"/>
            <p14:sldId id="1040"/>
            <p14:sldId id="1041"/>
            <p14:sldId id="1042"/>
            <p14:sldId id="1043"/>
            <p14:sldId id="1044"/>
            <p14:sldId id="921"/>
            <p14:sldId id="1061"/>
            <p14:sldId id="1062"/>
            <p14:sldId id="1063"/>
            <p14:sldId id="1064"/>
            <p14:sldId id="985"/>
            <p14:sldId id="986"/>
            <p14:sldId id="987"/>
            <p14:sldId id="988"/>
            <p14:sldId id="1065"/>
            <p14:sldId id="1066"/>
            <p14:sldId id="1045"/>
            <p14:sldId id="1046"/>
            <p14:sldId id="1047"/>
            <p14:sldId id="1048"/>
            <p14:sldId id="1049"/>
            <p14:sldId id="1002"/>
            <p14:sldId id="1003"/>
            <p14:sldId id="1004"/>
            <p14:sldId id="1005"/>
            <p14:sldId id="1006"/>
            <p14:sldId id="989"/>
            <p14:sldId id="990"/>
            <p14:sldId id="991"/>
            <p14:sldId id="992"/>
            <p14:sldId id="993"/>
            <p14:sldId id="994"/>
            <p14:sldId id="995"/>
            <p14:sldId id="996"/>
            <p14:sldId id="1013"/>
            <p14:sldId id="1014"/>
            <p14:sldId id="1015"/>
            <p14:sldId id="1016"/>
            <p14:sldId id="1017"/>
            <p14:sldId id="1007"/>
            <p14:sldId id="1008"/>
            <p14:sldId id="1009"/>
            <p14:sldId id="1010"/>
            <p14:sldId id="1011"/>
            <p14:sldId id="1012"/>
            <p14:sldId id="35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A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660"/>
  </p:normalViewPr>
  <p:slideViewPr>
    <p:cSldViewPr>
      <p:cViewPr varScale="1">
        <p:scale>
          <a:sx n="71" d="100"/>
          <a:sy n="71" d="100"/>
        </p:scale>
        <p:origin x="1230"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a:solidFill>
          <a:schemeClr val="accent3"/>
        </a:solidFill>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362594E2-2E7B-4E90-9252-A42CBEF91B63}" type="presOf" srcId="{89330088-334B-4F99-83A4-FFEE1F3073B2}" destId="{8F36D037-DD8F-4930-A679-0405C2C185D8}"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5E1865AD-95CD-42B9-BF19-4507FCE6AA6E}" type="presOf" srcId="{85F01636-1A2B-4BCF-9D5E-38C59AA04E68}" destId="{E4D8A5CF-19F9-47C6-A4A4-C452756E1E02}" srcOrd="0" destOrd="0" presId="urn:microsoft.com/office/officeart/2005/8/layout/chevron1"/>
    <dgm:cxn modelId="{9CD549D2-E669-4066-AD4F-AE12B1058E4F}"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57070EF3-2E7F-4CC9-8FA9-06655F998701}"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F8FA435A-4DA3-4679-9BCB-B74CB1228F43}" srcId="{85F01636-1A2B-4BCF-9D5E-38C59AA04E68}" destId="{1FCC246E-D98D-4B84-95E0-AC5034EC8143}" srcOrd="3" destOrd="0" parTransId="{0DF74076-4F9E-4CFC-8C93-264679006C15}" sibTransId="{C86D0685-0A3E-44FB-8BAB-79BA14AC71E1}"/>
    <dgm:cxn modelId="{A80FAF83-D06C-478C-BF3A-A2DDB8F60FAD}" type="presOf" srcId="{1FCC246E-D98D-4B84-95E0-AC5034EC8143}" destId="{9155B634-A2A1-4BEE-8D38-872E0356090A}" srcOrd="0" destOrd="0" presId="urn:microsoft.com/office/officeart/2005/8/layout/chevron1"/>
    <dgm:cxn modelId="{270501D6-3365-4053-BBD8-69FB2ABC79B7}" type="presOf" srcId="{85F01636-1A2B-4BCF-9D5E-38C59AA04E68}" destId="{E4D8A5CF-19F9-47C6-A4A4-C452756E1E02}" srcOrd="0" destOrd="0" presId="urn:microsoft.com/office/officeart/2005/8/layout/chevron1"/>
    <dgm:cxn modelId="{69635B9D-D672-4243-84E7-1865D997B67A}" type="presOf" srcId="{126DA913-A95F-42D1-BADA-5BF779391C8A}" destId="{0EA5BDB5-7FE1-4B6A-B2B0-1CC181CB6FEC}"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898783B7-A054-4D85-9B38-6EBA339ABF4C}" srcId="{85F01636-1A2B-4BCF-9D5E-38C59AA04E68}" destId="{126DA913-A95F-42D1-BADA-5BF779391C8A}" srcOrd="2" destOrd="0" parTransId="{265AAF0B-C4CF-46E1-A8CE-7F19322B3493}" sibTransId="{CCFA2878-64E8-4392-B854-D596BE23FB4B}"/>
    <dgm:cxn modelId="{C34B16D5-16F4-4429-8487-661C704B74B3}" type="presOf" srcId="{96E795A3-22AD-44B1-8215-E7270718C39C}" destId="{5349C9AA-5BA2-47F0-9897-60B79F287F01}" srcOrd="0" destOrd="0" presId="urn:microsoft.com/office/officeart/2005/8/layout/chevron1"/>
    <dgm:cxn modelId="{8185FE03-F8BB-4EAD-9F0C-E9AE40C9758D}" type="presParOf" srcId="{E4D8A5CF-19F9-47C6-A4A4-C452756E1E02}" destId="{5349C9AA-5BA2-47F0-9897-60B79F287F01}" srcOrd="0" destOrd="0" presId="urn:microsoft.com/office/officeart/2005/8/layout/chevron1"/>
    <dgm:cxn modelId="{B1EBCE89-A305-4B6D-98FB-425777CF36A7}" type="presParOf" srcId="{E4D8A5CF-19F9-47C6-A4A4-C452756E1E02}" destId="{BC6EB622-C3CD-477E-85B7-E6DABA33B277}" srcOrd="1" destOrd="0" presId="urn:microsoft.com/office/officeart/2005/8/layout/chevron1"/>
    <dgm:cxn modelId="{114D1615-181E-4785-BA15-3CC3C55879C3}" type="presParOf" srcId="{E4D8A5CF-19F9-47C6-A4A4-C452756E1E02}" destId="{3958A630-191C-4052-911E-8EA77F806DEB}" srcOrd="2" destOrd="0" presId="urn:microsoft.com/office/officeart/2005/8/layout/chevron1"/>
    <dgm:cxn modelId="{EA6459C9-C3F8-43D5-BE0B-4DB8D56296B2}" type="presParOf" srcId="{E4D8A5CF-19F9-47C6-A4A4-C452756E1E02}" destId="{11E9A409-AAAB-40DD-85BD-7666608F8FA7}" srcOrd="3" destOrd="0" presId="urn:microsoft.com/office/officeart/2005/8/layout/chevron1"/>
    <dgm:cxn modelId="{AF6E801D-9772-4A88-8A0B-4AEF9BA31B10}" type="presParOf" srcId="{E4D8A5CF-19F9-47C6-A4A4-C452756E1E02}" destId="{0EA5BDB5-7FE1-4B6A-B2B0-1CC181CB6FEC}" srcOrd="4" destOrd="0" presId="urn:microsoft.com/office/officeart/2005/8/layout/chevron1"/>
    <dgm:cxn modelId="{6EB11B91-FEFF-40FA-80F2-B5F15A8C5DEC}" type="presParOf" srcId="{E4D8A5CF-19F9-47C6-A4A4-C452756E1E02}" destId="{B4A82E2D-7CD6-43C3-B7CB-CCEE4FE8EB31}" srcOrd="5" destOrd="0" presId="urn:microsoft.com/office/officeart/2005/8/layout/chevron1"/>
    <dgm:cxn modelId="{60EECDE9-4FAA-49B2-9652-A52758AD5EAA}"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8E3007B8-1FD0-4AE2-AAF2-1D404F7FC241}" type="presOf" srcId="{FF9C7A3C-8E04-4B40-A8EC-5C82346AB8A4}" destId="{3958A630-191C-4052-911E-8EA77F806DEB}" srcOrd="0" destOrd="0" presId="urn:microsoft.com/office/officeart/2005/8/layout/chevron1"/>
    <dgm:cxn modelId="{C24AC904-97DA-4FEF-8FB4-C3CE5C27ADB2}" type="presOf" srcId="{96E795A3-22AD-44B1-8215-E7270718C39C}" destId="{5349C9AA-5BA2-47F0-9897-60B79F287F01}" srcOrd="0" destOrd="0" presId="urn:microsoft.com/office/officeart/2005/8/layout/chevron1"/>
    <dgm:cxn modelId="{A16D5E66-24E8-4006-9E6A-B232E08B9933}" type="presOf" srcId="{85F01636-1A2B-4BCF-9D5E-38C59AA04E68}" destId="{E4D8A5CF-19F9-47C6-A4A4-C452756E1E02}"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6C29B001-13C1-41C2-9608-B7397D3E7FE0}" srcId="{85F01636-1A2B-4BCF-9D5E-38C59AA04E68}" destId="{FF9C7A3C-8E04-4B40-A8EC-5C82346AB8A4}" srcOrd="1" destOrd="0" parTransId="{A0F498C7-1B31-4F86-AC1F-EE88C888D91E}" sibTransId="{24891FA5-F10B-46E7-9D7A-D4832ACEC617}"/>
    <dgm:cxn modelId="{90F17117-CC91-4F7B-88DA-372336C38EAD}" type="presParOf" srcId="{E4D8A5CF-19F9-47C6-A4A4-C452756E1E02}" destId="{5349C9AA-5BA2-47F0-9897-60B79F287F01}" srcOrd="0" destOrd="0" presId="urn:microsoft.com/office/officeart/2005/8/layout/chevron1"/>
    <dgm:cxn modelId="{38D5BBB2-1B94-40C3-8C64-CCA612D657E6}" type="presParOf" srcId="{E4D8A5CF-19F9-47C6-A4A4-C452756E1E02}" destId="{BC6EB622-C3CD-477E-85B7-E6DABA33B277}" srcOrd="1" destOrd="0" presId="urn:microsoft.com/office/officeart/2005/8/layout/chevron1"/>
    <dgm:cxn modelId="{F6C2A3E8-353C-4521-8138-E6056156CD88}"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89330088-334B-4F99-83A4-FFEE1F3073B2}">
      <dgm:prSet phldrT="[Texto]" custT="1"/>
      <dgm:spPr>
        <a:solidFill>
          <a:schemeClr val="accent3"/>
        </a:solidFill>
      </dgm:spPr>
      <dgm:t>
        <a:bodyPr/>
        <a:lstStyle/>
        <a:p>
          <a:r>
            <a:rPr lang="pt-BR" sz="1600" b="0" dirty="0" smtClean="0"/>
            <a:t>Avaliação de Agilidade de Aprendizagem</a:t>
          </a:r>
          <a:endParaRPr lang="en-US" sz="1600" b="0" noProof="0" dirty="0"/>
        </a:p>
      </dgm:t>
    </dgm:pt>
    <dgm:pt modelId="{36236A03-E6DB-4659-8003-98EF18AF5EA7}" type="parTrans" cxnId="{6ED795EA-F601-46B7-BA8B-035CBBBB80A6}">
      <dgm:prSet/>
      <dgm:spPr/>
      <dgm:t>
        <a:bodyPr/>
        <a:lstStyle/>
        <a:p>
          <a:endParaRPr lang="pt-BR"/>
        </a:p>
      </dgm:t>
    </dgm:pt>
    <dgm:pt modelId="{022265BA-9851-464E-B3AE-DF1A7DC07B20}" type="sibTrans" cxnId="{6ED795EA-F601-46B7-BA8B-035CBBBB80A6}">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8F36D037-DD8F-4930-A679-0405C2C185D8}" type="pres">
      <dgm:prSet presAssocID="{89330088-334B-4F99-83A4-FFEE1F3073B2}" presName="parTxOnly" presStyleLbl="node1" presStyleIdx="0" presStyleCnt="1" custLinFactNeighborX="-2285" custLinFactNeighborY="-12108">
        <dgm:presLayoutVars>
          <dgm:chMax val="0"/>
          <dgm:chPref val="0"/>
          <dgm:bulletEnabled val="1"/>
        </dgm:presLayoutVars>
      </dgm:prSet>
      <dgm:spPr/>
      <dgm:t>
        <a:bodyPr/>
        <a:lstStyle/>
        <a:p>
          <a:endParaRPr lang="pt-BR"/>
        </a:p>
      </dgm:t>
    </dgm:pt>
  </dgm:ptLst>
  <dgm:cxnLst>
    <dgm:cxn modelId="{9D2CA155-6E07-46F1-88AB-280CD66AC231}" type="presOf" srcId="{85F01636-1A2B-4BCF-9D5E-38C59AA04E68}" destId="{E4D8A5CF-19F9-47C6-A4A4-C452756E1E02}" srcOrd="0" destOrd="0" presId="urn:microsoft.com/office/officeart/2005/8/layout/chevron1"/>
    <dgm:cxn modelId="{6ED795EA-F601-46B7-BA8B-035CBBBB80A6}" srcId="{85F01636-1A2B-4BCF-9D5E-38C59AA04E68}" destId="{89330088-334B-4F99-83A4-FFEE1F3073B2}" srcOrd="0" destOrd="0" parTransId="{36236A03-E6DB-4659-8003-98EF18AF5EA7}" sibTransId="{022265BA-9851-464E-B3AE-DF1A7DC07B20}"/>
    <dgm:cxn modelId="{E3EC5E9C-B519-40D3-98A6-00EDA92B39AE}" type="presOf" srcId="{89330088-334B-4F99-83A4-FFEE1F3073B2}" destId="{8F36D037-DD8F-4930-A679-0405C2C185D8}" srcOrd="0" destOrd="0" presId="urn:microsoft.com/office/officeart/2005/8/layout/chevron1"/>
    <dgm:cxn modelId="{00DE36D2-C6A1-48C6-995E-AB4C433B6D27}" type="presParOf" srcId="{E4D8A5CF-19F9-47C6-A4A4-C452756E1E02}" destId="{8F36D037-DD8F-4930-A679-0405C2C185D8}"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smtClean="0"/>
            <a:t>Pre-Work</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en-US" b="1" noProof="0" dirty="0" err="1" smtClean="0"/>
            <a:t>Comitês</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126DA913-A95F-42D1-BADA-5BF779391C8A}">
      <dgm:prSet phldrT="[Texto]"/>
      <dgm:spPr>
        <a:solidFill>
          <a:schemeClr val="accent3"/>
        </a:solidFill>
      </dgm:spPr>
      <dgm:t>
        <a:bodyPr/>
        <a:lstStyle/>
        <a:p>
          <a:r>
            <a:rPr lang="en-US" b="1" noProof="0" dirty="0" smtClean="0"/>
            <a:t>Feedback</a:t>
          </a:r>
          <a:endParaRPr lang="en-US" b="1" noProof="0" dirty="0"/>
        </a:p>
      </dgm:t>
    </dgm:pt>
    <dgm:pt modelId="{265AAF0B-C4CF-46E1-A8CE-7F19322B3493}" type="parTrans" cxnId="{898783B7-A054-4D85-9B38-6EBA339ABF4C}">
      <dgm:prSet/>
      <dgm:spPr/>
      <dgm:t>
        <a:bodyPr/>
        <a:lstStyle/>
        <a:p>
          <a:endParaRPr lang="pt-BR"/>
        </a:p>
      </dgm:t>
    </dgm:pt>
    <dgm:pt modelId="{CCFA2878-64E8-4392-B854-D596BE23FB4B}" type="sibTrans" cxnId="{898783B7-A054-4D85-9B38-6EBA339ABF4C}">
      <dgm:prSet/>
      <dgm:spPr/>
      <dgm:t>
        <a:bodyPr/>
        <a:lstStyle/>
        <a:p>
          <a:endParaRPr lang="pt-BR"/>
        </a:p>
      </dgm:t>
    </dgm:pt>
    <dgm:pt modelId="{1FCC246E-D98D-4B84-95E0-AC5034EC8143}">
      <dgm:prSet phldrT="[Texto]"/>
      <dgm:spPr>
        <a:solidFill>
          <a:schemeClr val="accent3"/>
        </a:solidFill>
      </dgm:spPr>
      <dgm:t>
        <a:bodyPr/>
        <a:lstStyle/>
        <a:p>
          <a:r>
            <a:rPr lang="en-US" b="1" noProof="0" dirty="0" err="1" smtClean="0"/>
            <a:t>Assinatura</a:t>
          </a:r>
          <a:endParaRPr lang="en-US" b="1" noProof="0" dirty="0"/>
        </a:p>
      </dgm:t>
    </dgm:pt>
    <dgm:pt modelId="{0DF74076-4F9E-4CFC-8C93-264679006C15}" type="parTrans" cxnId="{F8FA435A-4DA3-4679-9BCB-B74CB1228F43}">
      <dgm:prSet/>
      <dgm:spPr/>
      <dgm:t>
        <a:bodyPr/>
        <a:lstStyle/>
        <a:p>
          <a:endParaRPr lang="pt-BR"/>
        </a:p>
      </dgm:t>
    </dgm:pt>
    <dgm:pt modelId="{C86D0685-0A3E-44FB-8BAB-79BA14AC71E1}" type="sibTrans" cxnId="{F8FA435A-4DA3-4679-9BCB-B74CB1228F43}">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4"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4" custLinFactNeighborX="87134">
        <dgm:presLayoutVars>
          <dgm:chMax val="0"/>
          <dgm:chPref val="0"/>
          <dgm:bulletEnabled val="1"/>
        </dgm:presLayoutVars>
      </dgm:prSet>
      <dgm:spPr/>
      <dgm:t>
        <a:bodyPr/>
        <a:lstStyle/>
        <a:p>
          <a:endParaRPr lang="pt-BR"/>
        </a:p>
      </dgm:t>
    </dgm:pt>
    <dgm:pt modelId="{11E9A409-AAAB-40DD-85BD-7666608F8FA7}" type="pres">
      <dgm:prSet presAssocID="{24891FA5-F10B-46E7-9D7A-D4832ACEC617}" presName="parTxOnlySpace" presStyleCnt="0"/>
      <dgm:spPr/>
    </dgm:pt>
    <dgm:pt modelId="{0EA5BDB5-7FE1-4B6A-B2B0-1CC181CB6FEC}" type="pres">
      <dgm:prSet presAssocID="{126DA913-A95F-42D1-BADA-5BF779391C8A}" presName="parTxOnly" presStyleLbl="node1" presStyleIdx="2" presStyleCnt="4">
        <dgm:presLayoutVars>
          <dgm:chMax val="0"/>
          <dgm:chPref val="0"/>
          <dgm:bulletEnabled val="1"/>
        </dgm:presLayoutVars>
      </dgm:prSet>
      <dgm:spPr/>
      <dgm:t>
        <a:bodyPr/>
        <a:lstStyle/>
        <a:p>
          <a:endParaRPr lang="pt-BR"/>
        </a:p>
      </dgm:t>
    </dgm:pt>
    <dgm:pt modelId="{B4A82E2D-7CD6-43C3-B7CB-CCEE4FE8EB31}" type="pres">
      <dgm:prSet presAssocID="{CCFA2878-64E8-4392-B854-D596BE23FB4B}" presName="parTxOnlySpace" presStyleCnt="0"/>
      <dgm:spPr/>
    </dgm:pt>
    <dgm:pt modelId="{9155B634-A2A1-4BEE-8D38-872E0356090A}" type="pres">
      <dgm:prSet presAssocID="{1FCC246E-D98D-4B84-95E0-AC5034EC8143}" presName="parTxOnly" presStyleLbl="node1" presStyleIdx="3" presStyleCnt="4" custLinFactNeighborX="-95843">
        <dgm:presLayoutVars>
          <dgm:chMax val="0"/>
          <dgm:chPref val="0"/>
          <dgm:bulletEnabled val="1"/>
        </dgm:presLayoutVars>
      </dgm:prSet>
      <dgm:spPr/>
      <dgm:t>
        <a:bodyPr/>
        <a:lstStyle/>
        <a:p>
          <a:endParaRPr lang="pt-BR"/>
        </a:p>
      </dgm:t>
    </dgm:pt>
  </dgm:ptLst>
  <dgm:cxnLst>
    <dgm:cxn modelId="{F8FA435A-4DA3-4679-9BCB-B74CB1228F43}" srcId="{85F01636-1A2B-4BCF-9D5E-38C59AA04E68}" destId="{1FCC246E-D98D-4B84-95E0-AC5034EC8143}" srcOrd="3" destOrd="0" parTransId="{0DF74076-4F9E-4CFC-8C93-264679006C15}" sibTransId="{C86D0685-0A3E-44FB-8BAB-79BA14AC71E1}"/>
    <dgm:cxn modelId="{040B8D95-C2B5-40FC-B93C-7600C616E1AA}" srcId="{85F01636-1A2B-4BCF-9D5E-38C59AA04E68}" destId="{96E795A3-22AD-44B1-8215-E7270718C39C}" srcOrd="0" destOrd="0" parTransId="{8A4D6CC2-BBCB-467D-9BB3-E09274E4C5BD}" sibTransId="{BCF688F6-E1F9-42D6-9223-8032BB1C07CF}"/>
    <dgm:cxn modelId="{898783B7-A054-4D85-9B38-6EBA339ABF4C}" srcId="{85F01636-1A2B-4BCF-9D5E-38C59AA04E68}" destId="{126DA913-A95F-42D1-BADA-5BF779391C8A}" srcOrd="2" destOrd="0" parTransId="{265AAF0B-C4CF-46E1-A8CE-7F19322B3493}" sibTransId="{CCFA2878-64E8-4392-B854-D596BE23FB4B}"/>
    <dgm:cxn modelId="{7A1FD964-76FA-4BDE-A3BE-4C7DED45ECD1}" type="presOf" srcId="{1FCC246E-D98D-4B84-95E0-AC5034EC8143}" destId="{9155B634-A2A1-4BEE-8D38-872E0356090A}" srcOrd="0" destOrd="0" presId="urn:microsoft.com/office/officeart/2005/8/layout/chevron1"/>
    <dgm:cxn modelId="{B94E2088-38DF-4C8A-A75F-3931004AD8A7}" type="presOf" srcId="{85F01636-1A2B-4BCF-9D5E-38C59AA04E68}" destId="{E4D8A5CF-19F9-47C6-A4A4-C452756E1E02}"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7EAA9533-7E4A-48D5-AEFB-69C53283A2D5}" type="presOf" srcId="{96E795A3-22AD-44B1-8215-E7270718C39C}" destId="{5349C9AA-5BA2-47F0-9897-60B79F287F01}" srcOrd="0" destOrd="0" presId="urn:microsoft.com/office/officeart/2005/8/layout/chevron1"/>
    <dgm:cxn modelId="{6A027622-FA08-4679-ABED-AFDA0AD03172}" type="presOf" srcId="{FF9C7A3C-8E04-4B40-A8EC-5C82346AB8A4}" destId="{3958A630-191C-4052-911E-8EA77F806DEB}" srcOrd="0" destOrd="0" presId="urn:microsoft.com/office/officeart/2005/8/layout/chevron1"/>
    <dgm:cxn modelId="{2005DE21-EF88-4151-97C0-0EB4065DC4CB}" type="presOf" srcId="{126DA913-A95F-42D1-BADA-5BF779391C8A}" destId="{0EA5BDB5-7FE1-4B6A-B2B0-1CC181CB6FEC}" srcOrd="0" destOrd="0" presId="urn:microsoft.com/office/officeart/2005/8/layout/chevron1"/>
    <dgm:cxn modelId="{7DD49842-ECC4-4691-BF9B-B38D31553338}" type="presParOf" srcId="{E4D8A5CF-19F9-47C6-A4A4-C452756E1E02}" destId="{5349C9AA-5BA2-47F0-9897-60B79F287F01}" srcOrd="0" destOrd="0" presId="urn:microsoft.com/office/officeart/2005/8/layout/chevron1"/>
    <dgm:cxn modelId="{530324BF-9D6C-4C12-B859-9B9EBF109F32}" type="presParOf" srcId="{E4D8A5CF-19F9-47C6-A4A4-C452756E1E02}" destId="{BC6EB622-C3CD-477E-85B7-E6DABA33B277}" srcOrd="1" destOrd="0" presId="urn:microsoft.com/office/officeart/2005/8/layout/chevron1"/>
    <dgm:cxn modelId="{A2F2B991-860C-4467-BFB8-22DEADC0F503}" type="presParOf" srcId="{E4D8A5CF-19F9-47C6-A4A4-C452756E1E02}" destId="{3958A630-191C-4052-911E-8EA77F806DEB}" srcOrd="2" destOrd="0" presId="urn:microsoft.com/office/officeart/2005/8/layout/chevron1"/>
    <dgm:cxn modelId="{AB2EFF0C-F3CB-4200-9A6E-42E2094F59E9}" type="presParOf" srcId="{E4D8A5CF-19F9-47C6-A4A4-C452756E1E02}" destId="{11E9A409-AAAB-40DD-85BD-7666608F8FA7}" srcOrd="3" destOrd="0" presId="urn:microsoft.com/office/officeart/2005/8/layout/chevron1"/>
    <dgm:cxn modelId="{9964B0B6-B2A8-4F23-92B8-0129B12C2C0E}" type="presParOf" srcId="{E4D8A5CF-19F9-47C6-A4A4-C452756E1E02}" destId="{0EA5BDB5-7FE1-4B6A-B2B0-1CC181CB6FEC}" srcOrd="4" destOrd="0" presId="urn:microsoft.com/office/officeart/2005/8/layout/chevron1"/>
    <dgm:cxn modelId="{AA60565C-DB03-4018-88E8-5758BBD5588E}" type="presParOf" srcId="{E4D8A5CF-19F9-47C6-A4A4-C452756E1E02}" destId="{B4A82E2D-7CD6-43C3-B7CB-CCEE4FE8EB31}" srcOrd="5" destOrd="0" presId="urn:microsoft.com/office/officeart/2005/8/layout/chevron1"/>
    <dgm:cxn modelId="{743D035F-2918-4F78-8436-5B060E42CF45}" type="presParOf" srcId="{E4D8A5CF-19F9-47C6-A4A4-C452756E1E02}" destId="{9155B634-A2A1-4BEE-8D38-872E0356090A}"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F01636-1A2B-4BCF-9D5E-38C59AA04E68}" type="doc">
      <dgm:prSet loTypeId="urn:microsoft.com/office/officeart/2005/8/layout/chevron1" loCatId="process" qsTypeId="urn:microsoft.com/office/officeart/2005/8/quickstyle/simple1" qsCatId="simple" csTypeId="urn:microsoft.com/office/officeart/2005/8/colors/accent1_2" csCatId="accent1" phldr="1"/>
      <dgm:spPr/>
    </dgm:pt>
    <dgm:pt modelId="{96E795A3-22AD-44B1-8215-E7270718C39C}">
      <dgm:prSet phldrT="[Texto]"/>
      <dgm:spPr>
        <a:solidFill>
          <a:schemeClr val="accent3"/>
        </a:solidFill>
      </dgm:spPr>
      <dgm:t>
        <a:bodyPr/>
        <a:lstStyle/>
        <a:p>
          <a:r>
            <a:rPr lang="en-US" b="1" noProof="0" dirty="0" err="1" smtClean="0"/>
            <a:t>Definição</a:t>
          </a:r>
          <a:r>
            <a:rPr lang="en-US" b="1" noProof="0" dirty="0" smtClean="0"/>
            <a:t> dos </a:t>
          </a:r>
          <a:r>
            <a:rPr lang="en-US" b="1" noProof="0" dirty="0" err="1" smtClean="0"/>
            <a:t>Participantes</a:t>
          </a:r>
          <a:endParaRPr lang="en-US" b="1" noProof="0" dirty="0"/>
        </a:p>
      </dgm:t>
    </dgm:pt>
    <dgm:pt modelId="{8A4D6CC2-BBCB-467D-9BB3-E09274E4C5BD}" type="parTrans" cxnId="{040B8D95-C2B5-40FC-B93C-7600C616E1AA}">
      <dgm:prSet/>
      <dgm:spPr/>
      <dgm:t>
        <a:bodyPr/>
        <a:lstStyle/>
        <a:p>
          <a:endParaRPr lang="pt-BR"/>
        </a:p>
      </dgm:t>
    </dgm:pt>
    <dgm:pt modelId="{BCF688F6-E1F9-42D6-9223-8032BB1C07CF}" type="sibTrans" cxnId="{040B8D95-C2B5-40FC-B93C-7600C616E1AA}">
      <dgm:prSet/>
      <dgm:spPr/>
      <dgm:t>
        <a:bodyPr/>
        <a:lstStyle/>
        <a:p>
          <a:endParaRPr lang="pt-BR"/>
        </a:p>
      </dgm:t>
    </dgm:pt>
    <dgm:pt modelId="{FF9C7A3C-8E04-4B40-A8EC-5C82346AB8A4}">
      <dgm:prSet phldrT="[Texto]"/>
      <dgm:spPr>
        <a:solidFill>
          <a:schemeClr val="accent3"/>
        </a:solidFill>
      </dgm:spPr>
      <dgm:t>
        <a:bodyPr/>
        <a:lstStyle/>
        <a:p>
          <a:r>
            <a:rPr lang="pt-BR" b="1" noProof="0" dirty="0" smtClean="0"/>
            <a:t>Avaliação de Metas e Desempenho na Função</a:t>
          </a:r>
          <a:endParaRPr lang="en-US" b="1" noProof="0" dirty="0"/>
        </a:p>
      </dgm:t>
    </dgm:pt>
    <dgm:pt modelId="{A0F498C7-1B31-4F86-AC1F-EE88C888D91E}" type="parTrans" cxnId="{6C29B001-13C1-41C2-9608-B7397D3E7FE0}">
      <dgm:prSet/>
      <dgm:spPr/>
      <dgm:t>
        <a:bodyPr/>
        <a:lstStyle/>
        <a:p>
          <a:endParaRPr lang="pt-BR"/>
        </a:p>
      </dgm:t>
    </dgm:pt>
    <dgm:pt modelId="{24891FA5-F10B-46E7-9D7A-D4832ACEC617}" type="sibTrans" cxnId="{6C29B001-13C1-41C2-9608-B7397D3E7FE0}">
      <dgm:prSet/>
      <dgm:spPr/>
      <dgm:t>
        <a:bodyPr/>
        <a:lstStyle/>
        <a:p>
          <a:endParaRPr lang="pt-BR"/>
        </a:p>
      </dgm:t>
    </dgm:pt>
    <dgm:pt modelId="{E4D8A5CF-19F9-47C6-A4A4-C452756E1E02}" type="pres">
      <dgm:prSet presAssocID="{85F01636-1A2B-4BCF-9D5E-38C59AA04E68}" presName="Name0" presStyleCnt="0">
        <dgm:presLayoutVars>
          <dgm:dir/>
          <dgm:animLvl val="lvl"/>
          <dgm:resizeHandles val="exact"/>
        </dgm:presLayoutVars>
      </dgm:prSet>
      <dgm:spPr/>
    </dgm:pt>
    <dgm:pt modelId="{5349C9AA-5BA2-47F0-9897-60B79F287F01}" type="pres">
      <dgm:prSet presAssocID="{96E795A3-22AD-44B1-8215-E7270718C39C}" presName="parTxOnly" presStyleLbl="node1" presStyleIdx="0" presStyleCnt="2" custLinFactX="7424" custLinFactNeighborX="100000">
        <dgm:presLayoutVars>
          <dgm:chMax val="0"/>
          <dgm:chPref val="0"/>
          <dgm:bulletEnabled val="1"/>
        </dgm:presLayoutVars>
      </dgm:prSet>
      <dgm:spPr/>
      <dgm:t>
        <a:bodyPr/>
        <a:lstStyle/>
        <a:p>
          <a:endParaRPr lang="pt-BR"/>
        </a:p>
      </dgm:t>
    </dgm:pt>
    <dgm:pt modelId="{BC6EB622-C3CD-477E-85B7-E6DABA33B277}" type="pres">
      <dgm:prSet presAssocID="{BCF688F6-E1F9-42D6-9223-8032BB1C07CF}" presName="parTxOnlySpace" presStyleCnt="0"/>
      <dgm:spPr/>
    </dgm:pt>
    <dgm:pt modelId="{3958A630-191C-4052-911E-8EA77F806DEB}" type="pres">
      <dgm:prSet presAssocID="{FF9C7A3C-8E04-4B40-A8EC-5C82346AB8A4}" presName="parTxOnly" presStyleLbl="node1" presStyleIdx="1" presStyleCnt="2" custLinFactNeighborX="1673" custLinFactNeighborY="0">
        <dgm:presLayoutVars>
          <dgm:chMax val="0"/>
          <dgm:chPref val="0"/>
          <dgm:bulletEnabled val="1"/>
        </dgm:presLayoutVars>
      </dgm:prSet>
      <dgm:spPr/>
      <dgm:t>
        <a:bodyPr/>
        <a:lstStyle/>
        <a:p>
          <a:endParaRPr lang="pt-BR"/>
        </a:p>
      </dgm:t>
    </dgm:pt>
  </dgm:ptLst>
  <dgm:cxnLst>
    <dgm:cxn modelId="{450058A2-A98F-45CE-BDFB-FECD63128CF9}" type="presOf" srcId="{FF9C7A3C-8E04-4B40-A8EC-5C82346AB8A4}" destId="{3958A630-191C-4052-911E-8EA77F806DEB}" srcOrd="0" destOrd="0" presId="urn:microsoft.com/office/officeart/2005/8/layout/chevron1"/>
    <dgm:cxn modelId="{040B8D95-C2B5-40FC-B93C-7600C616E1AA}" srcId="{85F01636-1A2B-4BCF-9D5E-38C59AA04E68}" destId="{96E795A3-22AD-44B1-8215-E7270718C39C}" srcOrd="0" destOrd="0" parTransId="{8A4D6CC2-BBCB-467D-9BB3-E09274E4C5BD}" sibTransId="{BCF688F6-E1F9-42D6-9223-8032BB1C07CF}"/>
    <dgm:cxn modelId="{D89FA66C-510B-458E-8BAB-EAAC463D5799}" type="presOf" srcId="{96E795A3-22AD-44B1-8215-E7270718C39C}" destId="{5349C9AA-5BA2-47F0-9897-60B79F287F01}" srcOrd="0" destOrd="0" presId="urn:microsoft.com/office/officeart/2005/8/layout/chevron1"/>
    <dgm:cxn modelId="{1804B02E-4B90-4216-A06E-338018A941A0}" type="presOf" srcId="{85F01636-1A2B-4BCF-9D5E-38C59AA04E68}" destId="{E4D8A5CF-19F9-47C6-A4A4-C452756E1E02}" srcOrd="0" destOrd="0" presId="urn:microsoft.com/office/officeart/2005/8/layout/chevron1"/>
    <dgm:cxn modelId="{6C29B001-13C1-41C2-9608-B7397D3E7FE0}" srcId="{85F01636-1A2B-4BCF-9D5E-38C59AA04E68}" destId="{FF9C7A3C-8E04-4B40-A8EC-5C82346AB8A4}" srcOrd="1" destOrd="0" parTransId="{A0F498C7-1B31-4F86-AC1F-EE88C888D91E}" sibTransId="{24891FA5-F10B-46E7-9D7A-D4832ACEC617}"/>
    <dgm:cxn modelId="{1BDA73D9-2037-4D50-A101-29CE24A24F56}" type="presParOf" srcId="{E4D8A5CF-19F9-47C6-A4A4-C452756E1E02}" destId="{5349C9AA-5BA2-47F0-9897-60B79F287F01}" srcOrd="0" destOrd="0" presId="urn:microsoft.com/office/officeart/2005/8/layout/chevron1"/>
    <dgm:cxn modelId="{D5C1DE7C-17D1-42AD-960C-EB3488F58B4F}" type="presParOf" srcId="{E4D8A5CF-19F9-47C6-A4A4-C452756E1E02}" destId="{BC6EB622-C3CD-477E-85B7-E6DABA33B277}" srcOrd="1" destOrd="0" presId="urn:microsoft.com/office/officeart/2005/8/layout/chevron1"/>
    <dgm:cxn modelId="{C6867455-659F-4553-B0A6-E14CE8264FA7}" type="presParOf" srcId="{E4D8A5CF-19F9-47C6-A4A4-C452756E1E02}" destId="{3958A630-191C-4052-911E-8EA77F806DEB}" srcOrd="2"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CF495-A8FC-4200-821A-BF8FD6B3ACD7}" type="datetimeFigureOut">
              <a:rPr lang="pt-BR" smtClean="0"/>
              <a:t>11/03/2015</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13D1E-B148-425C-B528-A8A1B9A1FCB2}" type="slidenum">
              <a:rPr lang="pt-BR" smtClean="0"/>
              <a:t>‹nº›</a:t>
            </a:fld>
            <a:endParaRPr lang="pt-BR"/>
          </a:p>
        </p:txBody>
      </p:sp>
    </p:spTree>
    <p:extLst>
      <p:ext uri="{BB962C8B-B14F-4D97-AF65-F5344CB8AC3E}">
        <p14:creationId xmlns:p14="http://schemas.microsoft.com/office/powerpoint/2010/main" val="896947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votorantim.com.br/"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pt-B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29369759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32957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pt-B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342730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pic>
        <p:nvPicPr>
          <p:cNvPr id="6" name="Picture 8" descr="slide fim-voto"/>
          <p:cNvPicPr>
            <a:picLocks noChangeAspect="1" noChangeArrowheads="1"/>
          </p:cNvPicPr>
          <p:nvPr userDrawn="1"/>
        </p:nvPicPr>
        <p:blipFill>
          <a:blip r:embed="rId2" cstate="print"/>
          <a:srcRect/>
          <a:stretch>
            <a:fillRect/>
          </a:stretch>
        </p:blipFill>
        <p:spPr bwMode="auto">
          <a:xfrm>
            <a:off x="0" y="0"/>
            <a:ext cx="9145588" cy="6859588"/>
          </a:xfrm>
          <a:prstGeom prst="rect">
            <a:avLst/>
          </a:prstGeom>
          <a:noFill/>
        </p:spPr>
      </p:pic>
      <p:sp>
        <p:nvSpPr>
          <p:cNvPr id="7" name="Line 6"/>
          <p:cNvSpPr>
            <a:spLocks noChangeShapeType="1"/>
          </p:cNvSpPr>
          <p:nvPr userDrawn="1"/>
        </p:nvSpPr>
        <p:spPr bwMode="auto">
          <a:xfrm>
            <a:off x="4648200" y="3890963"/>
            <a:ext cx="0" cy="1219200"/>
          </a:xfrm>
          <a:prstGeom prst="line">
            <a:avLst/>
          </a:prstGeom>
          <a:noFill/>
          <a:ln w="6350">
            <a:solidFill>
              <a:srgbClr val="595959"/>
            </a:solidFill>
            <a:round/>
            <a:headEnd/>
            <a:tailEnd/>
          </a:ln>
        </p:spPr>
        <p:txBody>
          <a:bodyPr wrap="none" anchor="ctr"/>
          <a:lstStyle/>
          <a:p>
            <a:pPr fontAlgn="auto">
              <a:spcBef>
                <a:spcPts val="0"/>
              </a:spcBef>
              <a:spcAft>
                <a:spcPts val="0"/>
              </a:spcAft>
              <a:buFontTx/>
              <a:buNone/>
            </a:pPr>
            <a:endParaRPr lang="pt-BR" sz="1800" dirty="0">
              <a:solidFill>
                <a:prstClr val="black"/>
              </a:solidFill>
              <a:latin typeface="Arial" pitchFamily="34" charset="0"/>
              <a:cs typeface="Arial" pitchFamily="34" charset="0"/>
            </a:endParaRPr>
          </a:p>
        </p:txBody>
      </p:sp>
      <p:sp>
        <p:nvSpPr>
          <p:cNvPr id="9" name="Text Box 9"/>
          <p:cNvSpPr txBox="1">
            <a:spLocks noChangeArrowheads="1"/>
          </p:cNvSpPr>
          <p:nvPr userDrawn="1"/>
        </p:nvSpPr>
        <p:spPr bwMode="auto">
          <a:xfrm>
            <a:off x="4714875" y="3838575"/>
            <a:ext cx="4287838" cy="1369606"/>
          </a:xfrm>
          <a:prstGeom prst="rect">
            <a:avLst/>
          </a:prstGeom>
          <a:noFill/>
          <a:ln w="9525" algn="ctr">
            <a:noFill/>
            <a:miter lim="800000"/>
            <a:headEnd/>
            <a:tailEnd/>
          </a:ln>
          <a:effectLst/>
        </p:spPr>
        <p:txBody>
          <a:bodyPr>
            <a:spAutoFit/>
          </a:bodyPr>
          <a:lstStyle/>
          <a:p>
            <a:pPr fontAlgn="auto">
              <a:spcBef>
                <a:spcPts val="0"/>
              </a:spcBef>
              <a:spcAft>
                <a:spcPts val="0"/>
              </a:spcAft>
              <a:buFontTx/>
              <a:buNone/>
            </a:pPr>
            <a:r>
              <a:rPr lang="pt-BR" sz="1200" b="1" dirty="0">
                <a:solidFill>
                  <a:prstClr val="black"/>
                </a:solidFill>
                <a:latin typeface="Arial" pitchFamily="34" charset="0"/>
                <a:cs typeface="Arial" pitchFamily="34" charset="0"/>
              </a:rPr>
              <a:t>Votorantim Industrial</a:t>
            </a:r>
          </a:p>
          <a:p>
            <a:pPr fontAlgn="auto">
              <a:spcBef>
                <a:spcPts val="0"/>
              </a:spcBef>
              <a:spcAft>
                <a:spcPts val="0"/>
              </a:spcAft>
              <a:buFontTx/>
              <a:buNone/>
            </a:pPr>
            <a:r>
              <a:rPr lang="pt-BR" sz="1100" b="1" dirty="0">
                <a:solidFill>
                  <a:prstClr val="black"/>
                </a:solidFill>
                <a:latin typeface="Arial" pitchFamily="34" charset="0"/>
                <a:cs typeface="Arial" pitchFamily="34" charset="0"/>
              </a:rPr>
              <a:t>CCTI </a:t>
            </a:r>
            <a:r>
              <a:rPr lang="pt-BR" sz="1100" b="1" dirty="0" smtClean="0">
                <a:solidFill>
                  <a:prstClr val="black"/>
                </a:solidFill>
                <a:latin typeface="Arial" pitchFamily="34" charset="0"/>
                <a:cs typeface="Arial" pitchFamily="34" charset="0"/>
              </a:rPr>
              <a:t> </a:t>
            </a:r>
            <a:r>
              <a:rPr lang="pt-BR" sz="1100" b="1" dirty="0">
                <a:solidFill>
                  <a:prstClr val="black"/>
                </a:solidFill>
                <a:latin typeface="Arial" pitchFamily="34" charset="0"/>
                <a:cs typeface="Arial" pitchFamily="34" charset="0"/>
              </a:rPr>
              <a:t>Centro de Competência em Tecnologia da Informação </a:t>
            </a:r>
          </a:p>
          <a:p>
            <a:pPr fontAlgn="auto">
              <a:spcBef>
                <a:spcPts val="0"/>
              </a:spcBef>
              <a:spcAft>
                <a:spcPts val="0"/>
              </a:spcAft>
              <a:buFontTx/>
              <a:buNone/>
            </a:pPr>
            <a:r>
              <a:rPr lang="pt-BR" sz="1200" dirty="0">
                <a:solidFill>
                  <a:prstClr val="black"/>
                </a:solidFill>
                <a:latin typeface="Arial" pitchFamily="34" charset="0"/>
                <a:cs typeface="Arial" pitchFamily="34" charset="0"/>
              </a:rPr>
              <a:t>Rua Tabapuã, 888 – 9 ao 11°andar</a:t>
            </a:r>
            <a:br>
              <a:rPr lang="pt-BR" sz="1200" dirty="0">
                <a:solidFill>
                  <a:prstClr val="black"/>
                </a:solidFill>
                <a:latin typeface="Arial" pitchFamily="34" charset="0"/>
                <a:cs typeface="Arial" pitchFamily="34" charset="0"/>
              </a:rPr>
            </a:br>
            <a:r>
              <a:rPr lang="pt-BR" sz="1200" dirty="0" smtClean="0">
                <a:solidFill>
                  <a:prstClr val="black"/>
                </a:solidFill>
                <a:latin typeface="Arial" pitchFamily="34" charset="0"/>
                <a:cs typeface="Arial" pitchFamily="34" charset="0"/>
              </a:rPr>
              <a:t>04533014 </a:t>
            </a:r>
            <a:r>
              <a:rPr lang="pt-BR" sz="1200" dirty="0">
                <a:solidFill>
                  <a:prstClr val="black"/>
                </a:solidFill>
                <a:latin typeface="Arial" pitchFamily="34" charset="0"/>
                <a:cs typeface="Arial" pitchFamily="34" charset="0"/>
              </a:rPr>
              <a:t>S</a:t>
            </a:r>
            <a:r>
              <a:rPr lang="pt-BR" altLang="ja-JP" sz="1200" dirty="0">
                <a:solidFill>
                  <a:prstClr val="black"/>
                </a:solidFill>
                <a:latin typeface="Arial" pitchFamily="34" charset="0"/>
                <a:ea typeface="ＭＳ Ｐゴシック" charset="-128"/>
                <a:cs typeface="Arial" pitchFamily="34" charset="0"/>
              </a:rPr>
              <a:t>ão Paulo SP</a:t>
            </a:r>
            <a:br>
              <a:rPr lang="pt-BR" altLang="ja-JP" sz="1200" dirty="0">
                <a:solidFill>
                  <a:prstClr val="black"/>
                </a:solidFill>
                <a:latin typeface="Arial" pitchFamily="34" charset="0"/>
                <a:ea typeface="ＭＳ Ｐゴシック" charset="-128"/>
                <a:cs typeface="Arial" pitchFamily="34" charset="0"/>
              </a:rPr>
            </a:br>
            <a:r>
              <a:rPr lang="pt-BR" altLang="ja-JP" sz="1200" dirty="0">
                <a:solidFill>
                  <a:prstClr val="black"/>
                </a:solidFill>
                <a:latin typeface="Arial" pitchFamily="34" charset="0"/>
                <a:ea typeface="ＭＳ Ｐゴシック" charset="-128"/>
                <a:cs typeface="Arial" pitchFamily="34" charset="0"/>
              </a:rPr>
              <a:t>Tel.: 55 11 3475 </a:t>
            </a:r>
            <a:r>
              <a:rPr lang="pt-BR" altLang="ja-JP" sz="1200" dirty="0" smtClean="0">
                <a:solidFill>
                  <a:prstClr val="black"/>
                </a:solidFill>
                <a:latin typeface="Arial" pitchFamily="34" charset="0"/>
                <a:ea typeface="ＭＳ Ｐゴシック" charset="-128"/>
                <a:cs typeface="Arial" pitchFamily="34" charset="0"/>
              </a:rPr>
              <a:t>3330</a:t>
            </a:r>
            <a:r>
              <a:rPr lang="pt-BR" altLang="ja-JP" sz="1200" dirty="0">
                <a:solidFill>
                  <a:prstClr val="black"/>
                </a:solidFill>
                <a:latin typeface="Arial" pitchFamily="34" charset="0"/>
                <a:ea typeface="ＭＳ Ｐゴシック" charset="-128"/>
                <a:cs typeface="Arial" pitchFamily="34" charset="0"/>
              </a:rPr>
              <a:t/>
            </a:r>
            <a:br>
              <a:rPr lang="pt-BR" altLang="ja-JP" sz="1200" dirty="0">
                <a:solidFill>
                  <a:prstClr val="black"/>
                </a:solidFill>
                <a:latin typeface="Arial" pitchFamily="34" charset="0"/>
                <a:ea typeface="ＭＳ Ｐゴシック" charset="-128"/>
                <a:cs typeface="Arial" pitchFamily="34" charset="0"/>
              </a:rPr>
            </a:br>
            <a:r>
              <a:rPr lang="pt-BR" altLang="ja-JP" sz="1200" dirty="0">
                <a:solidFill>
                  <a:prstClr val="black"/>
                </a:solidFill>
                <a:latin typeface="Arial" pitchFamily="34" charset="0"/>
                <a:ea typeface="ＭＳ Ｐゴシック" charset="-128"/>
                <a:cs typeface="Arial" pitchFamily="34" charset="0"/>
              </a:rPr>
              <a:t>Fax: 55 11 3475 3099</a:t>
            </a:r>
            <a:br>
              <a:rPr lang="pt-BR" altLang="ja-JP" sz="1200" dirty="0">
                <a:solidFill>
                  <a:prstClr val="black"/>
                </a:solidFill>
                <a:latin typeface="Arial" pitchFamily="34" charset="0"/>
                <a:ea typeface="ＭＳ Ｐゴシック" charset="-128"/>
                <a:cs typeface="Arial" pitchFamily="34" charset="0"/>
              </a:rPr>
            </a:br>
            <a:r>
              <a:rPr lang="pt-BR" altLang="ja-JP" sz="1200" dirty="0">
                <a:solidFill>
                  <a:srgbClr val="0070C0"/>
                </a:solidFill>
                <a:latin typeface="Arial" pitchFamily="34" charset="0"/>
                <a:ea typeface="ＭＳ Ｐゴシック" charset="-128"/>
                <a:cs typeface="Arial" pitchFamily="34" charset="0"/>
                <a:hlinkClick r:id="rId3"/>
              </a:rPr>
              <a:t>www.votorantim.com.br</a:t>
            </a:r>
            <a:r>
              <a:rPr lang="pt-BR" altLang="ja-JP" sz="1200" dirty="0">
                <a:solidFill>
                  <a:srgbClr val="0070C0"/>
                </a:solidFill>
                <a:latin typeface="Arial" pitchFamily="34" charset="0"/>
                <a:ea typeface="ＭＳ Ｐゴシック" charset="-128"/>
                <a:cs typeface="Arial" pitchFamily="34" charset="0"/>
              </a:rPr>
              <a:t> </a:t>
            </a:r>
            <a:endParaRPr lang="pt-BR" sz="1200"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101521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65396055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pt-B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C92CF7-A7E1-4125-89C4-4D58AE79CB83}" type="datetimeFigureOut">
              <a:rPr lang="pt-BR" smtClean="0"/>
              <a:t>11/03/2015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4170070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91794540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pt-B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7" name="Date Placeholder 6"/>
          <p:cNvSpPr>
            <a:spLocks noGrp="1"/>
          </p:cNvSpPr>
          <p:nvPr>
            <p:ph type="dt" sz="half" idx="10"/>
          </p:nvPr>
        </p:nvSpPr>
        <p:spPr/>
        <p:txBody>
          <a:bodyPr/>
          <a:lstStyle/>
          <a:p>
            <a:fld id="{01C92CF7-A7E1-4125-89C4-4D58AE79CB83}" type="datetimeFigureOut">
              <a:rPr lang="pt-BR" smtClean="0"/>
              <a:t>11/03/2015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171666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pt-BR"/>
          </a:p>
        </p:txBody>
      </p:sp>
      <p:sp>
        <p:nvSpPr>
          <p:cNvPr id="3" name="Date Placeholder 2"/>
          <p:cNvSpPr>
            <a:spLocks noGrp="1"/>
          </p:cNvSpPr>
          <p:nvPr>
            <p:ph type="dt" sz="half" idx="10"/>
          </p:nvPr>
        </p:nvSpPr>
        <p:spPr/>
        <p:txBody>
          <a:bodyPr/>
          <a:lstStyle/>
          <a:p>
            <a:fld id="{01C92CF7-A7E1-4125-89C4-4D58AE79CB83}" type="datetimeFigureOut">
              <a:rPr lang="pt-BR" smtClean="0"/>
              <a:t>11/03/2015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8075693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C92CF7-A7E1-4125-89C4-4D58AE79CB83}" type="datetimeFigureOut">
              <a:rPr lang="pt-BR" smtClean="0"/>
              <a:t>11/03/2015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33883587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pt-B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66250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pt-B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C92CF7-A7E1-4125-89C4-4D58AE79CB83}" type="datetimeFigureOut">
              <a:rPr lang="pt-BR" smtClean="0"/>
              <a:t>11/03/2015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F388ACEF-0433-40CC-9AC2-8344E47C2028}" type="slidenum">
              <a:rPr lang="pt-BR" smtClean="0"/>
              <a:t>‹nº›</a:t>
            </a:fld>
            <a:endParaRPr lang="pt-BR"/>
          </a:p>
        </p:txBody>
      </p:sp>
    </p:spTree>
    <p:extLst>
      <p:ext uri="{BB962C8B-B14F-4D97-AF65-F5344CB8AC3E}">
        <p14:creationId xmlns:p14="http://schemas.microsoft.com/office/powerpoint/2010/main" val="143126974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C92CF7-A7E1-4125-89C4-4D58AE79CB83}" type="datetimeFigureOut">
              <a:rPr lang="pt-BR" smtClean="0"/>
              <a:t>11/03/2015</a:t>
            </a:fld>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88ACEF-0433-40CC-9AC2-8344E47C2028}" type="slidenum">
              <a:rPr lang="pt-BR" smtClean="0"/>
              <a:t>‹nº›</a:t>
            </a:fld>
            <a:endParaRPr lang="pt-BR" dirty="0"/>
          </a:p>
        </p:txBody>
      </p:sp>
      <p:sp>
        <p:nvSpPr>
          <p:cNvPr id="9" name="Título 1"/>
          <p:cNvSpPr txBox="1">
            <a:spLocks/>
          </p:cNvSpPr>
          <p:nvPr userDrawn="1"/>
        </p:nvSpPr>
        <p:spPr bwMode="auto">
          <a:xfrm>
            <a:off x="355692" y="127957"/>
            <a:ext cx="6324600" cy="792162"/>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lgn="l" defTabSz="914400" rtl="0" eaLnBrk="1" latinLnBrk="0" hangingPunct="1">
              <a:spcBef>
                <a:spcPct val="0"/>
              </a:spcBef>
              <a:buNone/>
              <a:defRPr lang="pt-BR" sz="3200" b="1" kern="1200" dirty="0">
                <a:solidFill>
                  <a:srgbClr val="0070C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pt-BR" sz="3200" b="1" i="0" u="none" strike="noStrike" kern="1200" cap="none" spc="0" normalizeH="0" baseline="0" noProof="0" dirty="0">
              <a:ln>
                <a:noFill/>
              </a:ln>
              <a:solidFill>
                <a:srgbClr val="0070C0"/>
              </a:solidFill>
              <a:effectLst/>
              <a:uLnTx/>
              <a:uFillTx/>
              <a:latin typeface="Calibri"/>
              <a:ea typeface="+mj-ea"/>
              <a:cs typeface="+mj-cs"/>
            </a:endParaRPr>
          </a:p>
        </p:txBody>
      </p:sp>
      <p:sp>
        <p:nvSpPr>
          <p:cNvPr id="17" name="Retângulo 16"/>
          <p:cNvSpPr/>
          <p:nvPr userDrawn="1"/>
        </p:nvSpPr>
        <p:spPr>
          <a:xfrm>
            <a:off x="3429859" y="6812282"/>
            <a:ext cx="5714141" cy="45719"/>
          </a:xfrm>
          <a:prstGeom prst="rect">
            <a:avLst/>
          </a:prstGeom>
          <a:solidFill>
            <a:srgbClr val="F08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18" name="Espaço Reservado para Número de Slide 12"/>
          <p:cNvSpPr txBox="1">
            <a:spLocks/>
          </p:cNvSpPr>
          <p:nvPr userDrawn="1"/>
        </p:nvSpPr>
        <p:spPr>
          <a:xfrm>
            <a:off x="-164442" y="6458887"/>
            <a:ext cx="508956" cy="365125"/>
          </a:xfrm>
          <a:prstGeom prst="rect">
            <a:avLst/>
          </a:prstGeom>
        </p:spPr>
        <p:txBody>
          <a:bodyPr vert="horz" lIns="91440" tIns="45720" rIns="91440" bIns="45720" rtlCol="0" anchor="ctr"/>
          <a:lstStyle>
            <a:defPPr>
              <a:defRPr lang="pt-BR"/>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5CD320B-9C2B-4D13-BD2D-1584EA4416EA}" type="slidenum">
              <a:rPr lang="pt-BR" sz="900" smtClean="0"/>
              <a:pPr/>
              <a:t>‹nº›</a:t>
            </a:fld>
            <a:endParaRPr lang="pt-BR" sz="900" dirty="0"/>
          </a:p>
        </p:txBody>
      </p:sp>
      <p:pic>
        <p:nvPicPr>
          <p:cNvPr id="19" name="Imagem 1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246557" y="232778"/>
            <a:ext cx="1640269" cy="369332"/>
          </a:xfrm>
          <a:prstGeom prst="rect">
            <a:avLst/>
          </a:prstGeom>
        </p:spPr>
      </p:pic>
      <p:sp>
        <p:nvSpPr>
          <p:cNvPr id="20" name="Retângulo 19"/>
          <p:cNvSpPr/>
          <p:nvPr userDrawn="1"/>
        </p:nvSpPr>
        <p:spPr>
          <a:xfrm>
            <a:off x="0" y="6761394"/>
            <a:ext cx="3551171" cy="129895"/>
          </a:xfrm>
          <a:prstGeom prst="rect">
            <a:avLst/>
          </a:prstGeom>
          <a:solidFill>
            <a:srgbClr val="22C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reto 20"/>
          <p:cNvCxnSpPr/>
          <p:nvPr userDrawn="1"/>
        </p:nvCxnSpPr>
        <p:spPr>
          <a:xfrm>
            <a:off x="0" y="822959"/>
            <a:ext cx="9144000" cy="13063"/>
          </a:xfrm>
          <a:prstGeom prst="line">
            <a:avLst/>
          </a:prstGeom>
          <a:ln w="12700">
            <a:solidFill>
              <a:srgbClr val="4C4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797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07504" y="1603242"/>
            <a:ext cx="8928992" cy="3651516"/>
          </a:xfrm>
          <a:prstGeom prst="rect">
            <a:avLst/>
          </a:prstGeom>
        </p:spPr>
      </p:pic>
      <p:sp>
        <p:nvSpPr>
          <p:cNvPr id="5" name="Texto explicativo retangular com cantos arredondados 4"/>
          <p:cNvSpPr/>
          <p:nvPr/>
        </p:nvSpPr>
        <p:spPr>
          <a:xfrm>
            <a:off x="4211960" y="1131416"/>
            <a:ext cx="3960440" cy="857014"/>
          </a:xfrm>
          <a:prstGeom prst="wedgeRoundRectCallout">
            <a:avLst>
              <a:gd name="adj1" fmla="val -106926"/>
              <a:gd name="adj2" fmla="val 16468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Cada companhia terá um usuário “Master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Succession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Exemplo: Master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Succession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VCBR.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4570414" y="5341396"/>
            <a:ext cx="3960440" cy="857014"/>
          </a:xfrm>
          <a:prstGeom prst="wedgeRoundRectCallout">
            <a:avLst>
              <a:gd name="adj1" fmla="val -20426"/>
              <a:gd name="adj2" fmla="val -7575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Pode-se visualizar e navegar pelas posições chave e ver as nomeações já feitas, dependendo do nível de permissão de acesso.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endParaRPr lang="en-US" dirty="0"/>
          </a:p>
        </p:txBody>
      </p:sp>
    </p:spTree>
    <p:extLst>
      <p:ext uri="{BB962C8B-B14F-4D97-AF65-F5344CB8AC3E}">
        <p14:creationId xmlns:p14="http://schemas.microsoft.com/office/powerpoint/2010/main" val="22313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534491" y="1601565"/>
            <a:ext cx="7781925" cy="4276725"/>
          </a:xfrm>
          <a:prstGeom prst="rect">
            <a:avLst/>
          </a:prstGeom>
        </p:spPr>
      </p:pic>
      <p:sp>
        <p:nvSpPr>
          <p:cNvPr id="5" name="Texto explicativo retangular com cantos arredondados 4"/>
          <p:cNvSpPr/>
          <p:nvPr/>
        </p:nvSpPr>
        <p:spPr>
          <a:xfrm>
            <a:off x="4425453" y="1870715"/>
            <a:ext cx="2304256" cy="425624"/>
          </a:xfrm>
          <a:prstGeom prst="wedgeRoundRectCallout">
            <a:avLst>
              <a:gd name="adj1" fmla="val -90690"/>
              <a:gd name="adj2" fmla="val 31917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Pesquise por “EP”.</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4828934" y="2963877"/>
            <a:ext cx="3960441" cy="2592288"/>
          </a:xfrm>
          <a:prstGeom prst="wedgeRoundRectCallout">
            <a:avLst>
              <a:gd name="adj1" fmla="val -103892"/>
              <a:gd name="adj2" fmla="val 539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Será necessário atualizar 4 funções:</a:t>
            </a:r>
          </a:p>
          <a:p>
            <a:pPr marL="285750" indent="-285750">
              <a:buFont typeface="Arial" panose="020B0604020202020204" pitchFamily="34" charset="0"/>
              <a:buChar char="•"/>
            </a:pP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Todos - EP - Gestores Avaliadores</a:t>
            </a:r>
          </a:p>
          <a:p>
            <a:pPr marL="285750" indent="-285750">
              <a:buFont typeface="Arial" panose="020B0604020202020204" pitchFamily="34" charset="0"/>
              <a:buChar char="•"/>
            </a:pP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Todos - EP - Gestores Diretos</a:t>
            </a:r>
          </a:p>
          <a:p>
            <a:pPr marL="285750" indent="-285750">
              <a:buFont typeface="Arial" panose="020B0604020202020204" pitchFamily="34" charset="0"/>
              <a:buChar char="•"/>
            </a:pP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VCBR - EP - Recursos Humanos</a:t>
            </a:r>
          </a:p>
          <a:p>
            <a:pPr marL="285750" indent="-285750">
              <a:buFont typeface="Arial" panose="020B0604020202020204" pitchFamily="34" charset="0"/>
              <a:buChar char="•"/>
            </a:pP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VCEAA/VCNA - EP - Recursos Humanos</a:t>
            </a:r>
          </a:p>
          <a:p>
            <a:pPr marL="285750" indent="-285750" algn="ctr">
              <a:buFont typeface="Arial" panose="020B0604020202020204" pitchFamily="34" charset="0"/>
              <a:buChar char="•"/>
            </a:pPr>
            <a:endPar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Elas são relativas às funções dos Gestores, Gestores Avaliadores 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BPs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p>
          <a:p>
            <a:pPr algn="ct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no nome da função para editá-la.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as </a:t>
            </a:r>
            <a:r>
              <a:rPr lang="en-US" dirty="0" err="1" smtClean="0"/>
              <a:t>permissões</a:t>
            </a:r>
            <a:r>
              <a:rPr lang="en-US" dirty="0" smtClean="0"/>
              <a:t> do EP</a:t>
            </a:r>
            <a:endParaRPr lang="en-US" dirty="0"/>
          </a:p>
        </p:txBody>
      </p:sp>
    </p:spTree>
    <p:extLst>
      <p:ext uri="{BB962C8B-B14F-4D97-AF65-F5344CB8AC3E}">
        <p14:creationId xmlns:p14="http://schemas.microsoft.com/office/powerpoint/2010/main" val="6396025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683568" y="1426853"/>
            <a:ext cx="7162800" cy="4581525"/>
          </a:xfrm>
          <a:prstGeom prst="rect">
            <a:avLst/>
          </a:prstGeom>
        </p:spPr>
      </p:pic>
      <p:sp>
        <p:nvSpPr>
          <p:cNvPr id="9" name="Texto explicativo retangular com cantos arredondados 8"/>
          <p:cNvSpPr/>
          <p:nvPr/>
        </p:nvSpPr>
        <p:spPr>
          <a:xfrm>
            <a:off x="4932040" y="2276872"/>
            <a:ext cx="3384376" cy="1145704"/>
          </a:xfrm>
          <a:prstGeom prst="wedgeRoundRectCallout">
            <a:avLst>
              <a:gd name="adj1" fmla="val -15926"/>
              <a:gd name="adj2" fmla="val 16975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Nesta tela, já é possível ver as permissões concedidas. Por exemplo, os usuários com esta função têm permissão de edição nos “Destaques da Avaliação”.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3131840" y="3909548"/>
            <a:ext cx="2088232" cy="637851"/>
          </a:xfrm>
          <a:prstGeom prst="wedgeRoundRectCallout">
            <a:avLst>
              <a:gd name="adj1" fmla="val -97783"/>
              <a:gd name="adj2" fmla="val -2192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“Permissão” para editar.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as </a:t>
            </a:r>
            <a:r>
              <a:rPr lang="en-US" dirty="0" err="1" smtClean="0"/>
              <a:t>permissões</a:t>
            </a:r>
            <a:r>
              <a:rPr lang="en-US" dirty="0" smtClean="0"/>
              <a:t> do EP</a:t>
            </a:r>
            <a:endParaRPr lang="en-US" dirty="0"/>
          </a:p>
        </p:txBody>
      </p:sp>
    </p:spTree>
    <p:extLst>
      <p:ext uri="{BB962C8B-B14F-4D97-AF65-F5344CB8AC3E}">
        <p14:creationId xmlns:p14="http://schemas.microsoft.com/office/powerpoint/2010/main" val="42261287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27584" y="1053871"/>
            <a:ext cx="7488832" cy="5282964"/>
          </a:xfrm>
          <a:prstGeom prst="rect">
            <a:avLst/>
          </a:prstGeom>
        </p:spPr>
      </p:pic>
      <p:sp>
        <p:nvSpPr>
          <p:cNvPr id="5" name="Texto explicativo retangular com cantos arredondados 4"/>
          <p:cNvSpPr/>
          <p:nvPr/>
        </p:nvSpPr>
        <p:spPr>
          <a:xfrm>
            <a:off x="2771800" y="947084"/>
            <a:ext cx="2988332" cy="637851"/>
          </a:xfrm>
          <a:prstGeom prst="wedgeRoundRectCallout">
            <a:avLst>
              <a:gd name="adj1" fmla="val -64115"/>
              <a:gd name="adj2" fmla="val 30113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As permissões que queremos remover estão “Dados do colaborador”.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1187624" y="5661248"/>
            <a:ext cx="3294643" cy="992795"/>
          </a:xfrm>
          <a:prstGeom prst="wedgeRoundRectCallout">
            <a:avLst>
              <a:gd name="adj1" fmla="val 48369"/>
              <a:gd name="adj2" fmla="val -15696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Encontre os itens como “Comentários de Calibração” e desmarque a caixa “Editar”, deixando apenas “Exibir” marcada.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4908451" y="5236859"/>
            <a:ext cx="2988332" cy="424389"/>
          </a:xfrm>
          <a:prstGeom prst="wedgeRoundRectCallout">
            <a:avLst>
              <a:gd name="adj1" fmla="val 14753"/>
              <a:gd name="adj2" fmla="val 10853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“Concluído” quando finalizar.</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as </a:t>
            </a:r>
            <a:r>
              <a:rPr lang="en-US" dirty="0" err="1" smtClean="0"/>
              <a:t>permissões</a:t>
            </a:r>
            <a:r>
              <a:rPr lang="en-US" dirty="0" smtClean="0"/>
              <a:t> do EP</a:t>
            </a:r>
            <a:endParaRPr lang="en-US" dirty="0"/>
          </a:p>
        </p:txBody>
      </p:sp>
    </p:spTree>
    <p:extLst>
      <p:ext uri="{BB962C8B-B14F-4D97-AF65-F5344CB8AC3E}">
        <p14:creationId xmlns:p14="http://schemas.microsoft.com/office/powerpoint/2010/main" val="28430428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10488" y="1556793"/>
            <a:ext cx="8923024" cy="3744414"/>
          </a:xfrm>
          <a:prstGeom prst="rect">
            <a:avLst/>
          </a:prstGeom>
        </p:spPr>
      </p:pic>
      <p:sp>
        <p:nvSpPr>
          <p:cNvPr id="5" name="Texto explicativo retangular com cantos arredondados 4"/>
          <p:cNvSpPr/>
          <p:nvPr/>
        </p:nvSpPr>
        <p:spPr>
          <a:xfrm>
            <a:off x="3888378" y="2492896"/>
            <a:ext cx="2988332" cy="737895"/>
          </a:xfrm>
          <a:prstGeom prst="wedgeRoundRectCallout">
            <a:avLst>
              <a:gd name="adj1" fmla="val -29206"/>
              <a:gd name="adj2" fmla="val 24515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Agora é possível ver a permissão para apenas exibir os “Destaques da Avaliação”.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3995936" y="5589240"/>
            <a:ext cx="2988332" cy="416731"/>
          </a:xfrm>
          <a:prstGeom prst="wedgeRoundRectCallout">
            <a:avLst>
              <a:gd name="adj1" fmla="val 51385"/>
              <a:gd name="adj2" fmla="val -14063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“Salvar Alterações”.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as </a:t>
            </a:r>
            <a:r>
              <a:rPr lang="en-US" dirty="0" err="1" smtClean="0"/>
              <a:t>permissões</a:t>
            </a:r>
            <a:r>
              <a:rPr lang="en-US" dirty="0" smtClean="0"/>
              <a:t> do EP</a:t>
            </a:r>
            <a:endParaRPr lang="en-US" dirty="0"/>
          </a:p>
        </p:txBody>
      </p:sp>
    </p:spTree>
    <p:extLst>
      <p:ext uri="{BB962C8B-B14F-4D97-AF65-F5344CB8AC3E}">
        <p14:creationId xmlns:p14="http://schemas.microsoft.com/office/powerpoint/2010/main" val="588591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ipse 2"/>
          <p:cNvSpPr/>
          <p:nvPr/>
        </p:nvSpPr>
        <p:spPr>
          <a:xfrm>
            <a:off x="4283968" y="1052735"/>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
        <p:nvSpPr>
          <p:cNvPr id="38" name="Espaço Reservado para Conteúdo 1"/>
          <p:cNvSpPr>
            <a:spLocks noGrp="1"/>
          </p:cNvSpPr>
          <p:nvPr>
            <p:ph idx="1"/>
          </p:nvPr>
        </p:nvSpPr>
        <p:spPr>
          <a:xfrm>
            <a:off x="323528" y="1772816"/>
            <a:ext cx="8568952" cy="1440160"/>
          </a:xfrm>
        </p:spPr>
        <p:txBody>
          <a:bodyPr/>
          <a:lstStyle/>
          <a:p>
            <a:pPr marL="0" indent="0" algn="ctr">
              <a:buNone/>
            </a:pPr>
            <a:r>
              <a:rPr lang="pt-BR" sz="2400" b="1" dirty="0" smtClean="0"/>
              <a:t>TROUBLESHOOTING</a:t>
            </a:r>
          </a:p>
          <a:p>
            <a:r>
              <a:rPr lang="pt-BR" sz="2400" b="1" dirty="0"/>
              <a:t>Erro ao importar arquivos .CSV: </a:t>
            </a:r>
            <a:r>
              <a:rPr lang="pt-BR" sz="2400" dirty="0"/>
              <a:t>abra o arquivo usando o Bloco de Notas e verifique se os separadores estão como vírgula e não ponto-e-vírgula. Deve ser apenas vírgula.</a:t>
            </a:r>
            <a:endParaRPr lang="pt-BR" sz="2400" b="1" dirty="0"/>
          </a:p>
        </p:txBody>
      </p:sp>
      <p:pic>
        <p:nvPicPr>
          <p:cNvPr id="5" name="Imagem 4"/>
          <p:cNvPicPr>
            <a:picLocks noChangeAspect="1"/>
          </p:cNvPicPr>
          <p:nvPr/>
        </p:nvPicPr>
        <p:blipFill>
          <a:blip r:embed="rId2"/>
          <a:stretch>
            <a:fillRect/>
          </a:stretch>
        </p:blipFill>
        <p:spPr>
          <a:xfrm>
            <a:off x="3923926" y="3501008"/>
            <a:ext cx="4968554" cy="2289372"/>
          </a:xfrm>
          <a:prstGeom prst="rect">
            <a:avLst/>
          </a:prstGeom>
        </p:spPr>
      </p:pic>
      <p:sp>
        <p:nvSpPr>
          <p:cNvPr id="6" name="Retângulo 5"/>
          <p:cNvSpPr/>
          <p:nvPr/>
        </p:nvSpPr>
        <p:spPr>
          <a:xfrm>
            <a:off x="683568" y="3447073"/>
            <a:ext cx="3168352" cy="2308324"/>
          </a:xfrm>
          <a:prstGeom prst="rect">
            <a:avLst/>
          </a:prstGeom>
        </p:spPr>
        <p:txBody>
          <a:bodyPr wrap="square">
            <a:spAutoFit/>
          </a:bodyPr>
          <a:lstStyle/>
          <a:p>
            <a:r>
              <a:rPr lang="pt-BR" dirty="0" smtClean="0"/>
              <a:t>Na maioria dos casos, isto ocorre quando o idioma configurado no Windows é o Português. Para alterá-la para Inglês, acesse a opção  </a:t>
            </a:r>
            <a:r>
              <a:rPr lang="pt-BR" b="1" dirty="0" smtClean="0"/>
              <a:t>Painel de Controle &gt; Região e Idioma</a:t>
            </a:r>
            <a:r>
              <a:rPr lang="pt-BR" dirty="0" smtClean="0"/>
              <a:t>. Na aba “Formatos”, selecione a formato “Inglês”.</a:t>
            </a:r>
            <a:endParaRPr lang="pt-BR" dirty="0"/>
          </a:p>
        </p:txBody>
      </p:sp>
    </p:spTree>
    <p:extLst>
      <p:ext uri="{BB962C8B-B14F-4D97-AF65-F5344CB8AC3E}">
        <p14:creationId xmlns:p14="http://schemas.microsoft.com/office/powerpoint/2010/main" val="603280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ipse 2"/>
          <p:cNvSpPr/>
          <p:nvPr/>
        </p:nvSpPr>
        <p:spPr>
          <a:xfrm>
            <a:off x="4283968" y="1052735"/>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
        <p:nvSpPr>
          <p:cNvPr id="38" name="Espaço Reservado para Conteúdo 1"/>
          <p:cNvSpPr>
            <a:spLocks noGrp="1"/>
          </p:cNvSpPr>
          <p:nvPr>
            <p:ph idx="1"/>
          </p:nvPr>
        </p:nvSpPr>
        <p:spPr>
          <a:xfrm>
            <a:off x="323528" y="1772816"/>
            <a:ext cx="8568952" cy="1440160"/>
          </a:xfrm>
        </p:spPr>
        <p:txBody>
          <a:bodyPr/>
          <a:lstStyle/>
          <a:p>
            <a:pPr marL="0" indent="0" algn="ctr">
              <a:buNone/>
            </a:pPr>
            <a:r>
              <a:rPr lang="pt-BR" sz="2400" b="1" dirty="0" smtClean="0"/>
              <a:t>TROUBLESHOOTING</a:t>
            </a:r>
          </a:p>
          <a:p>
            <a:r>
              <a:rPr lang="pt-BR" sz="2400" b="1" dirty="0" smtClean="0"/>
              <a:t>Erros enquanto encaminha formulário na etapa “Definição dos Participantes”: </a:t>
            </a:r>
            <a:r>
              <a:rPr lang="pt-BR" sz="2400" dirty="0" smtClean="0"/>
              <a:t>quando o problema for relativo ao número de participantes, acesse o formulário e faça os ajustes necessários. Quando for relativo à não-importação dos Resultados de Metas 2013/2014, entre em contato com o Administrador do sistema.</a:t>
            </a:r>
          </a:p>
        </p:txBody>
      </p:sp>
    </p:spTree>
    <p:extLst>
      <p:ext uri="{BB962C8B-B14F-4D97-AF65-F5344CB8AC3E}">
        <p14:creationId xmlns:p14="http://schemas.microsoft.com/office/powerpoint/2010/main" val="282080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27584" y="2060848"/>
            <a:ext cx="7472244" cy="3240359"/>
          </a:xfrm>
        </p:spPr>
        <p:txBody>
          <a:bodyPr/>
          <a:lstStyle/>
          <a:p>
            <a:pPr marL="0" indent="0" algn="ctr">
              <a:buNone/>
            </a:pPr>
            <a:r>
              <a:rPr lang="pt-BR" b="1" dirty="0" smtClean="0"/>
              <a:t>Parabéns. Missão Cumprida.</a:t>
            </a:r>
            <a:br>
              <a:rPr lang="pt-BR" b="1" dirty="0" smtClean="0"/>
            </a:br>
            <a:endParaRPr lang="pt-BR" dirty="0"/>
          </a:p>
          <a:p>
            <a:pPr marL="0" indent="0" algn="ctr">
              <a:buNone/>
            </a:pPr>
            <a:r>
              <a:rPr lang="pt-BR" dirty="0" smtClean="0"/>
              <a:t>A partir de agora, vamos ver algumas configurações que podem ser úteis no</a:t>
            </a:r>
            <a:br>
              <a:rPr lang="pt-BR" dirty="0" smtClean="0"/>
            </a:br>
            <a:r>
              <a:rPr lang="pt-BR" dirty="0" smtClean="0"/>
              <a:t>dia-a-dia do Administrador.</a:t>
            </a:r>
            <a:endParaRPr lang="pt-BR"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966266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1916832"/>
            <a:ext cx="9143999" cy="1138773"/>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Gerenciar </a:t>
            </a:r>
            <a:r>
              <a:rPr lang="pt-BR" sz="4000" b="1" dirty="0">
                <a:solidFill>
                  <a:srgbClr val="4C4C4E"/>
                </a:solidFill>
                <a:latin typeface="+mj-lt"/>
                <a:ea typeface="Verdana" pitchFamily="34" charset="0"/>
                <a:cs typeface="Verdana" pitchFamily="34" charset="0"/>
              </a:rPr>
              <a:t>permissões </a:t>
            </a:r>
            <a:endParaRPr lang="pt-BR" sz="4000" b="1" dirty="0" smtClean="0">
              <a:solidFill>
                <a:srgbClr val="4C4C4E"/>
              </a:solidFill>
              <a:latin typeface="+mj-lt"/>
              <a:ea typeface="Verdana" pitchFamily="34" charset="0"/>
              <a:cs typeface="Verdana" pitchFamily="34" charset="0"/>
            </a:endParaRPr>
          </a:p>
          <a:p>
            <a:pPr algn="ctr">
              <a:buClr>
                <a:srgbClr val="22C0F1"/>
              </a:buClr>
            </a:pPr>
            <a:r>
              <a:rPr lang="pt-BR" sz="2800" b="1" dirty="0" smtClean="0">
                <a:solidFill>
                  <a:srgbClr val="4C4C4E"/>
                </a:solidFill>
                <a:latin typeface="+mj-lt"/>
                <a:ea typeface="Verdana" pitchFamily="34" charset="0"/>
                <a:cs typeface="Verdana" pitchFamily="34" charset="0"/>
              </a:rPr>
              <a:t>(</a:t>
            </a:r>
            <a:r>
              <a:rPr lang="pt-BR" sz="2800" b="1" dirty="0">
                <a:solidFill>
                  <a:srgbClr val="4C4C4E"/>
                </a:solidFill>
                <a:latin typeface="+mj-lt"/>
                <a:ea typeface="Verdana" pitchFamily="34" charset="0"/>
                <a:cs typeface="Verdana" pitchFamily="34" charset="0"/>
              </a:rPr>
              <a:t>Criação de Grupos e Roles</a:t>
            </a:r>
            <a:r>
              <a:rPr lang="pt-BR" sz="2800" b="1" dirty="0" smtClean="0">
                <a:solidFill>
                  <a:srgbClr val="4C4C4E"/>
                </a:solidFill>
                <a:latin typeface="+mj-lt"/>
                <a:ea typeface="Verdana" pitchFamily="34" charset="0"/>
                <a:cs typeface="Verdana" pitchFamily="34" charset="0"/>
              </a:rPr>
              <a:t>)</a:t>
            </a:r>
            <a:endParaRPr lang="pt-BR" b="1" dirty="0">
              <a:solidFill>
                <a:srgbClr val="4C4C4E"/>
              </a:solidFill>
              <a:latin typeface="+mj-lt"/>
              <a:ea typeface="Verdana" pitchFamily="34" charset="0"/>
              <a:cs typeface="Verdana" pitchFamily="34" charset="0"/>
            </a:endParaRPr>
          </a:p>
        </p:txBody>
      </p:sp>
      <p:sp>
        <p:nvSpPr>
          <p:cNvPr id="5" name="CaixaDeTexto 4"/>
          <p:cNvSpPr txBox="1"/>
          <p:nvPr/>
        </p:nvSpPr>
        <p:spPr>
          <a:xfrm>
            <a:off x="683568" y="3136900"/>
            <a:ext cx="7848872" cy="646331"/>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dar ou modificar permissões através de associações de grupos e funções</a:t>
            </a:r>
            <a:endParaRPr lang="pt-BR" dirty="0"/>
          </a:p>
        </p:txBody>
      </p:sp>
    </p:spTree>
    <p:extLst>
      <p:ext uri="{BB962C8B-B14F-4D97-AF65-F5344CB8AC3E}">
        <p14:creationId xmlns:p14="http://schemas.microsoft.com/office/powerpoint/2010/main" val="1591940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17"/>
          <p:cNvSpPr>
            <a:spLocks noChangeArrowheads="1"/>
          </p:cNvSpPr>
          <p:nvPr/>
        </p:nvSpPr>
        <p:spPr bwMode="auto">
          <a:xfrm>
            <a:off x="1725258" y="1469167"/>
            <a:ext cx="1210036" cy="1122628"/>
          </a:xfrm>
          <a:prstGeom prst="ellips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2000" b="0" dirty="0" err="1" smtClean="0">
                <a:solidFill>
                  <a:schemeClr val="tx1"/>
                </a:solidFill>
              </a:rPr>
              <a:t>Usuários</a:t>
            </a:r>
            <a:r>
              <a:rPr lang="en-US" sz="2000" dirty="0" smtClean="0">
                <a:solidFill>
                  <a:schemeClr val="tx1"/>
                </a:solidFill>
              </a:rPr>
              <a:t/>
            </a:r>
            <a:br>
              <a:rPr lang="en-US" sz="2000" dirty="0" smtClean="0">
                <a:solidFill>
                  <a:schemeClr val="tx1"/>
                </a:solidFill>
              </a:rPr>
            </a:br>
            <a:r>
              <a:rPr lang="en-US" sz="2000" dirty="0" smtClean="0">
                <a:solidFill>
                  <a:schemeClr val="tx1"/>
                </a:solidFill>
              </a:rPr>
              <a:t>com </a:t>
            </a:r>
            <a:r>
              <a:rPr lang="en-US" sz="2000" dirty="0" err="1" smtClean="0">
                <a:solidFill>
                  <a:schemeClr val="tx1"/>
                </a:solidFill>
              </a:rPr>
              <a:t>permissão</a:t>
            </a:r>
            <a:endParaRPr lang="en-US" sz="2000" b="0" dirty="0">
              <a:solidFill>
                <a:schemeClr val="tx1"/>
              </a:solidFill>
            </a:endParaRPr>
          </a:p>
        </p:txBody>
      </p:sp>
      <p:cxnSp>
        <p:nvCxnSpPr>
          <p:cNvPr id="6" name="Straight Connector 19"/>
          <p:cNvCxnSpPr>
            <a:stCxn id="5" idx="6"/>
            <a:endCxn id="8" idx="1"/>
          </p:cNvCxnSpPr>
          <p:nvPr/>
        </p:nvCxnSpPr>
        <p:spPr>
          <a:xfrm flipV="1">
            <a:off x="2935294" y="2026672"/>
            <a:ext cx="541687" cy="3809"/>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21"/>
          <p:cNvCxnSpPr>
            <a:stCxn id="8" idx="3"/>
            <a:endCxn id="9" idx="2"/>
          </p:cNvCxnSpPr>
          <p:nvPr/>
        </p:nvCxnSpPr>
        <p:spPr>
          <a:xfrm flipV="1">
            <a:off x="5575929" y="2023797"/>
            <a:ext cx="535152" cy="2875"/>
          </a:xfrm>
          <a:prstGeom prst="line">
            <a:avLst/>
          </a:prstGeom>
          <a:ln w="38100"/>
        </p:spPr>
        <p:style>
          <a:lnRef idx="1">
            <a:schemeClr val="dk1"/>
          </a:lnRef>
          <a:fillRef idx="0">
            <a:schemeClr val="dk1"/>
          </a:fillRef>
          <a:effectRef idx="0">
            <a:schemeClr val="dk1"/>
          </a:effectRef>
          <a:fontRef idx="minor">
            <a:schemeClr val="tx1"/>
          </a:fontRef>
        </p:style>
      </p:cxnSp>
      <p:sp>
        <p:nvSpPr>
          <p:cNvPr id="8" name="AutoShape 15"/>
          <p:cNvSpPr>
            <a:spLocks noChangeArrowheads="1"/>
          </p:cNvSpPr>
          <p:nvPr/>
        </p:nvSpPr>
        <p:spPr bwMode="auto">
          <a:xfrm>
            <a:off x="3476981" y="1681345"/>
            <a:ext cx="2098948" cy="690654"/>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2400" b="0" dirty="0" err="1" smtClean="0"/>
              <a:t>Função</a:t>
            </a:r>
            <a:endParaRPr lang="en-US" sz="2400" b="0" dirty="0"/>
          </a:p>
        </p:txBody>
      </p:sp>
      <p:sp>
        <p:nvSpPr>
          <p:cNvPr id="9" name="Oval 16"/>
          <p:cNvSpPr>
            <a:spLocks noChangeArrowheads="1"/>
          </p:cNvSpPr>
          <p:nvPr/>
        </p:nvSpPr>
        <p:spPr bwMode="auto">
          <a:xfrm>
            <a:off x="6111081" y="1461227"/>
            <a:ext cx="1210036" cy="112514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2000" b="0" dirty="0" err="1" smtClean="0"/>
              <a:t>Usu</a:t>
            </a:r>
            <a:r>
              <a:rPr lang="en-US" sz="2000" dirty="0" err="1" smtClean="0"/>
              <a:t>ários</a:t>
            </a:r>
            <a:r>
              <a:rPr lang="en-US" sz="2000" dirty="0" smtClean="0"/>
              <a:t/>
            </a:r>
            <a:br>
              <a:rPr lang="en-US" sz="2000" dirty="0" smtClean="0"/>
            </a:br>
            <a:r>
              <a:rPr lang="en-US" sz="2000" dirty="0" err="1" smtClean="0"/>
              <a:t>Alvo</a:t>
            </a:r>
            <a:endParaRPr lang="en-US" sz="2000" b="0" dirty="0"/>
          </a:p>
        </p:txBody>
      </p:sp>
      <p:grpSp>
        <p:nvGrpSpPr>
          <p:cNvPr id="10" name="Group 5"/>
          <p:cNvGrpSpPr/>
          <p:nvPr/>
        </p:nvGrpSpPr>
        <p:grpSpPr>
          <a:xfrm>
            <a:off x="1907703" y="3246671"/>
            <a:ext cx="5976665" cy="470361"/>
            <a:chOff x="1963402" y="1095485"/>
            <a:chExt cx="5976665" cy="470361"/>
          </a:xfrm>
        </p:grpSpPr>
        <p:sp>
          <p:nvSpPr>
            <p:cNvPr id="11" name="TextBox 10"/>
            <p:cNvSpPr txBox="1"/>
            <p:nvPr/>
          </p:nvSpPr>
          <p:spPr>
            <a:xfrm>
              <a:off x="1963402" y="1104181"/>
              <a:ext cx="1051122" cy="461665"/>
            </a:xfrm>
            <a:prstGeom prst="rect">
              <a:avLst/>
            </a:prstGeom>
            <a:noFill/>
          </p:spPr>
          <p:txBody>
            <a:bodyPr wrap="square" rtlCol="0">
              <a:spAutoFit/>
            </a:bodyPr>
            <a:lstStyle/>
            <a:p>
              <a:r>
                <a:rPr lang="en-US" sz="2400" dirty="0" err="1" smtClean="0">
                  <a:solidFill>
                    <a:schemeClr val="accent1">
                      <a:lumMod val="75000"/>
                    </a:schemeClr>
                  </a:solidFill>
                  <a:latin typeface="Arial" pitchFamily="34" charset="0"/>
                  <a:cs typeface="Arial" pitchFamily="34" charset="0"/>
                </a:rPr>
                <a:t>Quem</a:t>
              </a:r>
              <a:endParaRPr lang="en-US" sz="2400" dirty="0" smtClean="0">
                <a:solidFill>
                  <a:schemeClr val="accent1">
                    <a:lumMod val="75000"/>
                  </a:schemeClr>
                </a:solidFill>
                <a:latin typeface="Arial" pitchFamily="34" charset="0"/>
                <a:cs typeface="Arial" pitchFamily="34" charset="0"/>
              </a:endParaRPr>
            </a:p>
          </p:txBody>
        </p:sp>
        <p:sp>
          <p:nvSpPr>
            <p:cNvPr id="12" name="TextBox 15"/>
            <p:cNvSpPr txBox="1"/>
            <p:nvPr/>
          </p:nvSpPr>
          <p:spPr>
            <a:xfrm>
              <a:off x="4024038" y="1104181"/>
              <a:ext cx="1107717" cy="461665"/>
            </a:xfrm>
            <a:prstGeom prst="rect">
              <a:avLst/>
            </a:prstGeom>
            <a:noFill/>
          </p:spPr>
          <p:txBody>
            <a:bodyPr wrap="square" rtlCol="0">
              <a:spAutoFit/>
            </a:bodyPr>
            <a:lstStyle/>
            <a:p>
              <a:r>
                <a:rPr lang="en-US" sz="2400" dirty="0" smtClean="0">
                  <a:solidFill>
                    <a:schemeClr val="accent1">
                      <a:lumMod val="75000"/>
                    </a:schemeClr>
                  </a:solidFill>
                  <a:latin typeface="Arial" pitchFamily="34" charset="0"/>
                  <a:cs typeface="Arial" pitchFamily="34" charset="0"/>
                </a:rPr>
                <a:t>O </a:t>
              </a:r>
              <a:r>
                <a:rPr lang="en-US" sz="2400" dirty="0" err="1" smtClean="0">
                  <a:solidFill>
                    <a:schemeClr val="accent1">
                      <a:lumMod val="75000"/>
                    </a:schemeClr>
                  </a:solidFill>
                  <a:latin typeface="Arial" pitchFamily="34" charset="0"/>
                  <a:cs typeface="Arial" pitchFamily="34" charset="0"/>
                </a:rPr>
                <a:t>que</a:t>
              </a:r>
              <a:endParaRPr lang="en-US" sz="2400" dirty="0">
                <a:solidFill>
                  <a:schemeClr val="accent1">
                    <a:lumMod val="75000"/>
                  </a:schemeClr>
                </a:solidFill>
                <a:latin typeface="Arial" pitchFamily="34" charset="0"/>
                <a:cs typeface="Arial" pitchFamily="34" charset="0"/>
              </a:endParaRPr>
            </a:p>
          </p:txBody>
        </p:sp>
        <p:sp>
          <p:nvSpPr>
            <p:cNvPr id="13" name="TextBox 16"/>
            <p:cNvSpPr txBox="1"/>
            <p:nvPr/>
          </p:nvSpPr>
          <p:spPr>
            <a:xfrm>
              <a:off x="5853528" y="1095485"/>
              <a:ext cx="2086539" cy="461665"/>
            </a:xfrm>
            <a:prstGeom prst="rect">
              <a:avLst/>
            </a:prstGeom>
            <a:noFill/>
          </p:spPr>
          <p:txBody>
            <a:bodyPr wrap="square" rtlCol="0">
              <a:spAutoFit/>
            </a:bodyPr>
            <a:lstStyle/>
            <a:p>
              <a:pPr algn="ctr"/>
              <a:r>
                <a:rPr lang="en-US" sz="2400" dirty="0" err="1" smtClean="0">
                  <a:solidFill>
                    <a:schemeClr val="accent1">
                      <a:lumMod val="75000"/>
                    </a:schemeClr>
                  </a:solidFill>
                  <a:latin typeface="Arial" pitchFamily="34" charset="0"/>
                  <a:cs typeface="Arial" pitchFamily="34" charset="0"/>
                </a:rPr>
                <a:t>Sobre</a:t>
              </a:r>
              <a:r>
                <a:rPr lang="en-US" sz="2400" dirty="0" smtClean="0">
                  <a:solidFill>
                    <a:schemeClr val="accent1">
                      <a:lumMod val="75000"/>
                    </a:schemeClr>
                  </a:solidFill>
                  <a:latin typeface="Arial" pitchFamily="34" charset="0"/>
                  <a:cs typeface="Arial" pitchFamily="34" charset="0"/>
                </a:rPr>
                <a:t> </a:t>
              </a:r>
              <a:r>
                <a:rPr lang="en-US" sz="2400" dirty="0" err="1" smtClean="0">
                  <a:solidFill>
                    <a:schemeClr val="accent1">
                      <a:lumMod val="75000"/>
                    </a:schemeClr>
                  </a:solidFill>
                  <a:latin typeface="Arial" pitchFamily="34" charset="0"/>
                  <a:cs typeface="Arial" pitchFamily="34" charset="0"/>
                </a:rPr>
                <a:t>quem</a:t>
              </a:r>
              <a:endParaRPr lang="en-US" sz="2400" dirty="0">
                <a:solidFill>
                  <a:schemeClr val="accent1">
                    <a:lumMod val="75000"/>
                  </a:schemeClr>
                </a:solidFill>
                <a:latin typeface="Arial" pitchFamily="34" charset="0"/>
                <a:cs typeface="Arial" pitchFamily="34" charset="0"/>
              </a:endParaRPr>
            </a:p>
          </p:txBody>
        </p:sp>
      </p:grpSp>
      <p:grpSp>
        <p:nvGrpSpPr>
          <p:cNvPr id="14" name="Group 6"/>
          <p:cNvGrpSpPr/>
          <p:nvPr/>
        </p:nvGrpSpPr>
        <p:grpSpPr>
          <a:xfrm>
            <a:off x="1393275" y="2696009"/>
            <a:ext cx="6674300" cy="584775"/>
            <a:chOff x="1448974" y="3179134"/>
            <a:chExt cx="6674300" cy="584775"/>
          </a:xfrm>
        </p:grpSpPr>
        <p:sp>
          <p:nvSpPr>
            <p:cNvPr id="15" name="TextBox 4"/>
            <p:cNvSpPr txBox="1"/>
            <p:nvPr/>
          </p:nvSpPr>
          <p:spPr>
            <a:xfrm>
              <a:off x="1448974" y="3179134"/>
              <a:ext cx="1874001" cy="338554"/>
            </a:xfrm>
            <a:prstGeom prst="rect">
              <a:avLst/>
            </a:prstGeom>
            <a:noFill/>
          </p:spPr>
          <p:txBody>
            <a:bodyPr wrap="square" rtlCol="0">
              <a:spAutoFit/>
            </a:bodyPr>
            <a:lstStyle/>
            <a:p>
              <a:pPr algn="ctr"/>
              <a:r>
                <a:rPr lang="en-US" sz="1600" dirty="0" err="1" smtClean="0">
                  <a:latin typeface="Arial" pitchFamily="34" charset="0"/>
                  <a:cs typeface="Arial" pitchFamily="34" charset="0"/>
                </a:rPr>
                <a:t>Quem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pode</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fazer</a:t>
              </a:r>
              <a:r>
                <a:rPr lang="en-US" sz="1600" dirty="0" smtClean="0">
                  <a:latin typeface="Arial" pitchFamily="34" charset="0"/>
                  <a:cs typeface="Arial" pitchFamily="34" charset="0"/>
                </a:rPr>
                <a:t>?</a:t>
              </a:r>
            </a:p>
          </p:txBody>
        </p:sp>
        <p:sp>
          <p:nvSpPr>
            <p:cNvPr id="16" name="TextBox 17"/>
            <p:cNvSpPr txBox="1"/>
            <p:nvPr/>
          </p:nvSpPr>
          <p:spPr>
            <a:xfrm>
              <a:off x="3645153" y="3179134"/>
              <a:ext cx="1874001" cy="338554"/>
            </a:xfrm>
            <a:prstGeom prst="rect">
              <a:avLst/>
            </a:prstGeom>
            <a:noFill/>
          </p:spPr>
          <p:txBody>
            <a:bodyPr wrap="square" rtlCol="0">
              <a:spAutoFit/>
            </a:bodyPr>
            <a:lstStyle/>
            <a:p>
              <a:pPr algn="ctr"/>
              <a:r>
                <a:rPr lang="en-US" sz="1600" dirty="0" smtClean="0">
                  <a:latin typeface="Arial" pitchFamily="34" charset="0"/>
                  <a:cs typeface="Arial" pitchFamily="34" charset="0"/>
                </a:rPr>
                <a:t>O </a:t>
              </a:r>
              <a:r>
                <a:rPr lang="en-US" sz="1600" dirty="0" err="1" smtClean="0">
                  <a:latin typeface="Arial" pitchFamily="34" charset="0"/>
                  <a:cs typeface="Arial" pitchFamily="34" charset="0"/>
                </a:rPr>
                <a:t>que</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pode</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fazer</a:t>
              </a:r>
              <a:r>
                <a:rPr lang="en-US" sz="1600" dirty="0" smtClean="0">
                  <a:latin typeface="Arial" pitchFamily="34" charset="0"/>
                  <a:cs typeface="Arial" pitchFamily="34" charset="0"/>
                </a:rPr>
                <a:t>?</a:t>
              </a:r>
            </a:p>
          </p:txBody>
        </p:sp>
        <p:sp>
          <p:nvSpPr>
            <p:cNvPr id="17" name="TextBox 18"/>
            <p:cNvSpPr txBox="1"/>
            <p:nvPr/>
          </p:nvSpPr>
          <p:spPr>
            <a:xfrm>
              <a:off x="5818362" y="3179134"/>
              <a:ext cx="2304912" cy="584775"/>
            </a:xfrm>
            <a:prstGeom prst="rect">
              <a:avLst/>
            </a:prstGeom>
            <a:noFill/>
          </p:spPr>
          <p:txBody>
            <a:bodyPr wrap="square" rtlCol="0">
              <a:spAutoFit/>
            </a:bodyPr>
            <a:lstStyle/>
            <a:p>
              <a:pPr algn="ctr"/>
              <a:r>
                <a:rPr lang="en-US" sz="1600" dirty="0" smtClean="0">
                  <a:latin typeface="Arial" pitchFamily="34" charset="0"/>
                  <a:cs typeface="Arial" pitchFamily="34" charset="0"/>
                </a:rPr>
                <a:t>Para </a:t>
              </a:r>
              <a:r>
                <a:rPr lang="en-US" sz="1600" dirty="0" err="1" smtClean="0">
                  <a:latin typeface="Arial" pitchFamily="34" charset="0"/>
                  <a:cs typeface="Arial" pitchFamily="34" charset="0"/>
                </a:rPr>
                <a:t>quem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você</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pode</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fazer</a:t>
              </a:r>
              <a:r>
                <a:rPr lang="en-US" sz="1600" dirty="0" smtClean="0">
                  <a:latin typeface="Arial" pitchFamily="34" charset="0"/>
                  <a:cs typeface="Arial" pitchFamily="34" charset="0"/>
                </a:rPr>
                <a:t>?</a:t>
              </a:r>
            </a:p>
          </p:txBody>
        </p:sp>
      </p:grpSp>
      <p:sp>
        <p:nvSpPr>
          <p:cNvPr id="20" name="Oval 7"/>
          <p:cNvSpPr>
            <a:spLocks noChangeArrowheads="1"/>
          </p:cNvSpPr>
          <p:nvPr/>
        </p:nvSpPr>
        <p:spPr bwMode="auto">
          <a:xfrm>
            <a:off x="5546502" y="4358941"/>
            <a:ext cx="1329754" cy="709612"/>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dirty="0">
                <a:solidFill>
                  <a:schemeClr val="tx1"/>
                </a:solidFill>
              </a:rPr>
              <a:t>VCBR</a:t>
            </a:r>
          </a:p>
          <a:p>
            <a:pPr algn="ctr"/>
            <a:r>
              <a:rPr lang="en-US" dirty="0" err="1" smtClean="0">
                <a:solidFill>
                  <a:schemeClr val="tx1"/>
                </a:solidFill>
              </a:rPr>
              <a:t>Colaboradores</a:t>
            </a:r>
            <a:endParaRPr lang="en-US" dirty="0">
              <a:solidFill>
                <a:schemeClr val="tx1"/>
              </a:solidFill>
            </a:endParaRPr>
          </a:p>
        </p:txBody>
      </p:sp>
      <p:sp>
        <p:nvSpPr>
          <p:cNvPr id="21" name="Oval 8"/>
          <p:cNvSpPr>
            <a:spLocks noChangeArrowheads="1"/>
          </p:cNvSpPr>
          <p:nvPr/>
        </p:nvSpPr>
        <p:spPr bwMode="auto">
          <a:xfrm>
            <a:off x="2593752" y="4365291"/>
            <a:ext cx="827088" cy="711200"/>
          </a:xfrm>
          <a:prstGeom prst="ellips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dirty="0">
                <a:solidFill>
                  <a:schemeClr val="lt1"/>
                </a:solidFill>
              </a:rPr>
              <a:t>VCBR</a:t>
            </a:r>
          </a:p>
          <a:p>
            <a:pPr algn="ctr"/>
            <a:r>
              <a:rPr lang="en-US" dirty="0" smtClean="0">
                <a:solidFill>
                  <a:schemeClr val="lt1"/>
                </a:solidFill>
              </a:rPr>
              <a:t>BPs</a:t>
            </a:r>
            <a:endParaRPr lang="en-US" dirty="0">
              <a:solidFill>
                <a:schemeClr val="lt1"/>
              </a:solidFill>
            </a:endParaRPr>
          </a:p>
        </p:txBody>
      </p:sp>
      <p:sp>
        <p:nvSpPr>
          <p:cNvPr id="22" name="Line 9"/>
          <p:cNvSpPr>
            <a:spLocks noChangeShapeType="1"/>
          </p:cNvSpPr>
          <p:nvPr/>
        </p:nvSpPr>
        <p:spPr bwMode="auto">
          <a:xfrm flipV="1">
            <a:off x="3428777" y="4735178"/>
            <a:ext cx="342900" cy="0"/>
          </a:xfrm>
          <a:prstGeom prst="line">
            <a:avLst/>
          </a:prstGeom>
          <a:noFill/>
          <a:ln w="25400">
            <a:solidFill>
              <a:schemeClr val="tx1"/>
            </a:solidFill>
            <a:round/>
            <a:headEnd/>
            <a:tailEnd/>
          </a:ln>
        </p:spPr>
        <p:txBody>
          <a:bodyPr wrap="none" anchor="ctr"/>
          <a:lstStyle/>
          <a:p>
            <a:endParaRPr lang="en-US"/>
          </a:p>
        </p:txBody>
      </p:sp>
      <p:sp>
        <p:nvSpPr>
          <p:cNvPr id="23" name="Line 10"/>
          <p:cNvSpPr>
            <a:spLocks noChangeShapeType="1"/>
          </p:cNvSpPr>
          <p:nvPr/>
        </p:nvSpPr>
        <p:spPr bwMode="auto">
          <a:xfrm flipV="1">
            <a:off x="5194077" y="4720891"/>
            <a:ext cx="342900" cy="0"/>
          </a:xfrm>
          <a:prstGeom prst="line">
            <a:avLst/>
          </a:prstGeom>
          <a:noFill/>
          <a:ln w="25400">
            <a:solidFill>
              <a:schemeClr val="tx1"/>
            </a:solidFill>
            <a:round/>
            <a:headEnd/>
            <a:tailEnd/>
          </a:ln>
        </p:spPr>
        <p:txBody>
          <a:bodyPr wrap="none" anchor="ctr"/>
          <a:lstStyle/>
          <a:p>
            <a:endParaRPr lang="en-US"/>
          </a:p>
        </p:txBody>
      </p:sp>
      <p:sp>
        <p:nvSpPr>
          <p:cNvPr id="24" name="Text Box 11"/>
          <p:cNvSpPr txBox="1">
            <a:spLocks noChangeArrowheads="1"/>
          </p:cNvSpPr>
          <p:nvPr/>
        </p:nvSpPr>
        <p:spPr bwMode="auto">
          <a:xfrm>
            <a:off x="2377728" y="3861048"/>
            <a:ext cx="1220787" cy="461665"/>
          </a:xfrm>
          <a:prstGeom prst="rect">
            <a:avLst/>
          </a:prstGeom>
          <a:noFill/>
          <a:ln w="12700" algn="ctr">
            <a:noFill/>
            <a:miter lim="800000"/>
            <a:headEnd/>
            <a:tailEnd/>
          </a:ln>
          <a:effectLst>
            <a:prstShdw prst="shdw17" dist="17961" dir="2700000">
              <a:srgbClr val="737373"/>
            </a:prstShdw>
          </a:effectLst>
        </p:spPr>
        <p:txBody>
          <a:bodyPr>
            <a:spAutoFit/>
          </a:bodyPr>
          <a:lstStyle/>
          <a:p>
            <a:pPr algn="ctr">
              <a:spcBef>
                <a:spcPct val="50000"/>
              </a:spcBef>
            </a:pPr>
            <a:r>
              <a:rPr lang="en-US" sz="1200" dirty="0" err="1" smtClean="0"/>
              <a:t>Usuários</a:t>
            </a:r>
            <a:r>
              <a:rPr lang="en-US" sz="1200" dirty="0" smtClean="0"/>
              <a:t> com </a:t>
            </a:r>
            <a:r>
              <a:rPr lang="en-US" sz="1200" dirty="0" err="1" smtClean="0"/>
              <a:t>permissão</a:t>
            </a:r>
            <a:endParaRPr lang="en-US" sz="1200" dirty="0"/>
          </a:p>
        </p:txBody>
      </p:sp>
      <p:sp>
        <p:nvSpPr>
          <p:cNvPr id="25" name="Text Box 12"/>
          <p:cNvSpPr txBox="1">
            <a:spLocks noChangeArrowheads="1"/>
          </p:cNvSpPr>
          <p:nvPr/>
        </p:nvSpPr>
        <p:spPr bwMode="auto">
          <a:xfrm>
            <a:off x="3779912" y="4005064"/>
            <a:ext cx="1466850" cy="461665"/>
          </a:xfrm>
          <a:prstGeom prst="rect">
            <a:avLst/>
          </a:prstGeom>
          <a:noFill/>
          <a:ln w="12700" algn="ctr">
            <a:noFill/>
            <a:miter lim="800000"/>
            <a:headEnd/>
            <a:tailEnd/>
          </a:ln>
          <a:effectLst>
            <a:prstShdw prst="shdw17" dist="17961" dir="2700000">
              <a:srgbClr val="737373"/>
            </a:prstShdw>
          </a:effectLst>
        </p:spPr>
        <p:txBody>
          <a:bodyPr>
            <a:spAutoFit/>
          </a:bodyPr>
          <a:lstStyle/>
          <a:p>
            <a:pPr algn="ctr">
              <a:spcBef>
                <a:spcPct val="50000"/>
              </a:spcBef>
            </a:pPr>
            <a:r>
              <a:rPr lang="en-US" sz="1200" dirty="0" err="1" smtClean="0"/>
              <a:t>Função</a:t>
            </a:r>
            <a:r>
              <a:rPr lang="en-US" sz="1200" dirty="0" smtClean="0"/>
              <a:t> de </a:t>
            </a:r>
            <a:r>
              <a:rPr lang="en-US" sz="1200" dirty="0" err="1" smtClean="0"/>
              <a:t>Permissão</a:t>
            </a:r>
            <a:endParaRPr lang="en-US" sz="1200" dirty="0"/>
          </a:p>
        </p:txBody>
      </p:sp>
      <p:sp>
        <p:nvSpPr>
          <p:cNvPr id="26" name="Text Box 13"/>
          <p:cNvSpPr txBox="1">
            <a:spLocks noChangeArrowheads="1"/>
          </p:cNvSpPr>
          <p:nvPr/>
        </p:nvSpPr>
        <p:spPr bwMode="auto">
          <a:xfrm>
            <a:off x="5549429" y="4005064"/>
            <a:ext cx="1220787" cy="276999"/>
          </a:xfrm>
          <a:prstGeom prst="rect">
            <a:avLst/>
          </a:prstGeom>
          <a:noFill/>
          <a:ln w="12700" algn="ctr">
            <a:noFill/>
            <a:miter lim="800000"/>
            <a:headEnd/>
            <a:tailEnd/>
          </a:ln>
          <a:effectLst>
            <a:prstShdw prst="shdw17" dist="17961" dir="2700000">
              <a:srgbClr val="737373"/>
            </a:prstShdw>
          </a:effectLst>
        </p:spPr>
        <p:txBody>
          <a:bodyPr>
            <a:spAutoFit/>
          </a:bodyPr>
          <a:lstStyle/>
          <a:p>
            <a:pPr algn="ctr">
              <a:spcBef>
                <a:spcPct val="50000"/>
              </a:spcBef>
            </a:pPr>
            <a:r>
              <a:rPr lang="en-US" sz="1200" dirty="0" err="1" smtClean="0"/>
              <a:t>Usuários</a:t>
            </a:r>
            <a:r>
              <a:rPr lang="en-US" sz="1200" dirty="0" smtClean="0"/>
              <a:t> </a:t>
            </a:r>
            <a:r>
              <a:rPr lang="en-US" sz="1200" dirty="0" err="1" smtClean="0"/>
              <a:t>Alvo</a:t>
            </a:r>
            <a:endParaRPr lang="en-US" sz="1200" dirty="0"/>
          </a:p>
        </p:txBody>
      </p:sp>
      <p:sp>
        <p:nvSpPr>
          <p:cNvPr id="28" name="Oval 16"/>
          <p:cNvSpPr>
            <a:spLocks noChangeArrowheads="1"/>
          </p:cNvSpPr>
          <p:nvPr/>
        </p:nvSpPr>
        <p:spPr bwMode="auto">
          <a:xfrm>
            <a:off x="5554440" y="5157192"/>
            <a:ext cx="1321816" cy="711200"/>
          </a:xfrm>
          <a:prstGeom prst="ellipse">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dirty="0">
                <a:solidFill>
                  <a:schemeClr val="tx1"/>
                </a:solidFill>
              </a:rPr>
              <a:t>VCNA</a:t>
            </a:r>
          </a:p>
          <a:p>
            <a:pPr algn="ctr"/>
            <a:r>
              <a:rPr lang="en-US" dirty="0" err="1" smtClean="0">
                <a:solidFill>
                  <a:schemeClr val="tx1"/>
                </a:solidFill>
              </a:rPr>
              <a:t>Colaboradores</a:t>
            </a:r>
            <a:endParaRPr lang="en-US" dirty="0">
              <a:solidFill>
                <a:schemeClr val="tx1"/>
              </a:solidFill>
            </a:endParaRPr>
          </a:p>
        </p:txBody>
      </p:sp>
      <p:sp>
        <p:nvSpPr>
          <p:cNvPr id="29" name="Oval 17"/>
          <p:cNvSpPr>
            <a:spLocks noChangeArrowheads="1"/>
          </p:cNvSpPr>
          <p:nvPr/>
        </p:nvSpPr>
        <p:spPr bwMode="auto">
          <a:xfrm>
            <a:off x="2603277" y="5165130"/>
            <a:ext cx="825500" cy="709612"/>
          </a:xfrm>
          <a:prstGeom prst="ellipse">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dirty="0">
                <a:solidFill>
                  <a:schemeClr val="lt1"/>
                </a:solidFill>
              </a:rPr>
              <a:t>VCNA</a:t>
            </a:r>
          </a:p>
          <a:p>
            <a:pPr algn="ctr"/>
            <a:r>
              <a:rPr lang="en-US" dirty="0" smtClean="0">
                <a:solidFill>
                  <a:schemeClr val="lt1"/>
                </a:solidFill>
              </a:rPr>
              <a:t>BPs</a:t>
            </a:r>
            <a:endParaRPr lang="en-US" dirty="0">
              <a:solidFill>
                <a:schemeClr val="lt1"/>
              </a:solidFill>
            </a:endParaRPr>
          </a:p>
        </p:txBody>
      </p:sp>
      <p:sp>
        <p:nvSpPr>
          <p:cNvPr id="30" name="Line 18"/>
          <p:cNvSpPr>
            <a:spLocks noChangeShapeType="1"/>
          </p:cNvSpPr>
          <p:nvPr/>
        </p:nvSpPr>
        <p:spPr bwMode="auto">
          <a:xfrm flipV="1">
            <a:off x="3438302" y="5535017"/>
            <a:ext cx="341313" cy="0"/>
          </a:xfrm>
          <a:prstGeom prst="line">
            <a:avLst/>
          </a:prstGeom>
          <a:noFill/>
          <a:ln w="25400">
            <a:solidFill>
              <a:schemeClr val="tx1"/>
            </a:solidFill>
            <a:round/>
            <a:headEnd/>
            <a:tailEnd/>
          </a:ln>
        </p:spPr>
        <p:txBody>
          <a:bodyPr wrap="none" anchor="ctr"/>
          <a:lstStyle/>
          <a:p>
            <a:endParaRPr lang="en-US"/>
          </a:p>
        </p:txBody>
      </p:sp>
      <p:sp>
        <p:nvSpPr>
          <p:cNvPr id="31" name="Line 19"/>
          <p:cNvSpPr>
            <a:spLocks noChangeShapeType="1"/>
          </p:cNvSpPr>
          <p:nvPr/>
        </p:nvSpPr>
        <p:spPr bwMode="auto">
          <a:xfrm flipV="1">
            <a:off x="5203602" y="5520730"/>
            <a:ext cx="342900" cy="0"/>
          </a:xfrm>
          <a:prstGeom prst="line">
            <a:avLst/>
          </a:prstGeom>
          <a:noFill/>
          <a:ln w="25400">
            <a:solidFill>
              <a:schemeClr val="tx1"/>
            </a:solidFill>
            <a:round/>
            <a:headEnd/>
            <a:tailEnd/>
          </a:ln>
        </p:spPr>
        <p:txBody>
          <a:bodyPr wrap="none" anchor="ctr"/>
          <a:lstStyle/>
          <a:p>
            <a:endParaRPr lang="en-US"/>
          </a:p>
        </p:txBody>
      </p:sp>
      <p:sp>
        <p:nvSpPr>
          <p:cNvPr id="32" name="AutoShape 6"/>
          <p:cNvSpPr>
            <a:spLocks noChangeArrowheads="1"/>
          </p:cNvSpPr>
          <p:nvPr/>
        </p:nvSpPr>
        <p:spPr bwMode="auto">
          <a:xfrm>
            <a:off x="3762152" y="4498641"/>
            <a:ext cx="1431925" cy="436562"/>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2000" dirty="0" err="1" smtClean="0"/>
              <a:t>Função</a:t>
            </a:r>
            <a:r>
              <a:rPr lang="en-US" sz="2000" dirty="0" smtClean="0"/>
              <a:t> HR</a:t>
            </a:r>
            <a:endParaRPr lang="en-US" sz="2000" dirty="0"/>
          </a:p>
        </p:txBody>
      </p:sp>
      <p:sp>
        <p:nvSpPr>
          <p:cNvPr id="33" name="AutoShape 15"/>
          <p:cNvSpPr>
            <a:spLocks noChangeArrowheads="1"/>
          </p:cNvSpPr>
          <p:nvPr/>
        </p:nvSpPr>
        <p:spPr bwMode="auto">
          <a:xfrm>
            <a:off x="3771677" y="5298480"/>
            <a:ext cx="1431925" cy="436562"/>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2000" dirty="0" err="1" smtClean="0">
                <a:solidFill>
                  <a:schemeClr val="lt1"/>
                </a:solidFill>
              </a:rPr>
              <a:t>Função</a:t>
            </a:r>
            <a:r>
              <a:rPr lang="en-US" sz="2000" dirty="0" smtClean="0">
                <a:solidFill>
                  <a:schemeClr val="lt1"/>
                </a:solidFill>
              </a:rPr>
              <a:t> HR</a:t>
            </a:r>
            <a:endParaRPr lang="en-US" sz="2000" dirty="0">
              <a:solidFill>
                <a:schemeClr val="lt1"/>
              </a:solidFill>
            </a:endParaRPr>
          </a:p>
        </p:txBody>
      </p:sp>
      <p:sp>
        <p:nvSpPr>
          <p:cNvPr id="3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804328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m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041" y="2010327"/>
            <a:ext cx="792088" cy="792088"/>
          </a:xfrm>
          <a:prstGeom prst="rect">
            <a:avLst/>
          </a:prstGeom>
        </p:spPr>
      </p:pic>
      <p:sp>
        <p:nvSpPr>
          <p:cNvPr id="2" name="CaixaDeTexto 1"/>
          <p:cNvSpPr txBox="1"/>
          <p:nvPr/>
        </p:nvSpPr>
        <p:spPr>
          <a:xfrm>
            <a:off x="467544" y="1111383"/>
            <a:ext cx="8208912" cy="369332"/>
          </a:xfrm>
          <a:prstGeom prst="rect">
            <a:avLst/>
          </a:prstGeom>
          <a:noFill/>
        </p:spPr>
        <p:txBody>
          <a:bodyPr wrap="square" rtlCol="0">
            <a:spAutoFit/>
          </a:bodyPr>
          <a:lstStyle/>
          <a:p>
            <a:pPr algn="ctr"/>
            <a:r>
              <a:rPr lang="pt-BR" dirty="0" smtClean="0"/>
              <a:t>RBP trabalha com o conceito de União, não de Intersecção</a:t>
            </a:r>
            <a:endParaRPr lang="pt-BR" dirty="0"/>
          </a:p>
        </p:txBody>
      </p:sp>
      <p:sp>
        <p:nvSpPr>
          <p:cNvPr id="12"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
        <p:nvSpPr>
          <p:cNvPr id="3" name="Retângulo 2"/>
          <p:cNvSpPr/>
          <p:nvPr/>
        </p:nvSpPr>
        <p:spPr>
          <a:xfrm>
            <a:off x="2256025" y="2941785"/>
            <a:ext cx="1148776" cy="369332"/>
          </a:xfrm>
          <a:prstGeom prst="rect">
            <a:avLst/>
          </a:prstGeom>
        </p:spPr>
        <p:txBody>
          <a:bodyPr wrap="none">
            <a:spAutoFit/>
          </a:bodyPr>
          <a:lstStyle/>
          <a:p>
            <a:r>
              <a:rPr lang="pt-BR" dirty="0" smtClean="0"/>
              <a:t>É parte do</a:t>
            </a:r>
            <a:endParaRPr lang="pt-BR" dirty="0"/>
          </a:p>
        </p:txBody>
      </p:sp>
      <p:sp>
        <p:nvSpPr>
          <p:cNvPr id="13" name="CaixaDeTexto 12"/>
          <p:cNvSpPr txBox="1"/>
          <p:nvPr/>
        </p:nvSpPr>
        <p:spPr>
          <a:xfrm>
            <a:off x="35496" y="3269883"/>
            <a:ext cx="2376264" cy="1754326"/>
          </a:xfrm>
          <a:prstGeom prst="rect">
            <a:avLst/>
          </a:prstGeom>
          <a:noFill/>
        </p:spPr>
        <p:txBody>
          <a:bodyPr wrap="square" rtlCol="0">
            <a:spAutoFit/>
          </a:bodyPr>
          <a:lstStyle/>
          <a:p>
            <a:pPr algn="ctr"/>
            <a:r>
              <a:rPr lang="pt-BR" dirty="0" smtClean="0"/>
              <a:t>Grupo </a:t>
            </a:r>
            <a:r>
              <a:rPr lang="pt-BR" b="1" dirty="0" smtClean="0"/>
              <a:t>G1</a:t>
            </a:r>
          </a:p>
          <a:p>
            <a:pPr algn="ctr"/>
            <a:r>
              <a:rPr lang="pt-BR" dirty="0"/>
              <a:t>+</a:t>
            </a:r>
            <a:endParaRPr lang="pt-BR" dirty="0" smtClean="0"/>
          </a:p>
          <a:p>
            <a:pPr algn="ctr"/>
            <a:r>
              <a:rPr lang="pt-BR" dirty="0" smtClean="0"/>
              <a:t>Função </a:t>
            </a:r>
            <a:r>
              <a:rPr lang="pt-BR" b="1" dirty="0"/>
              <a:t>R1</a:t>
            </a:r>
          </a:p>
          <a:p>
            <a:pPr algn="ctr"/>
            <a:r>
              <a:rPr lang="pt-BR" dirty="0"/>
              <a:t>=</a:t>
            </a:r>
            <a:endParaRPr lang="pt-BR" dirty="0" smtClean="0"/>
          </a:p>
          <a:p>
            <a:pPr algn="ctr"/>
            <a:r>
              <a:rPr lang="pt-BR" dirty="0" smtClean="0"/>
              <a:t>Acesso somente à funcionalidade </a:t>
            </a:r>
            <a:r>
              <a:rPr lang="pt-BR" b="1" dirty="0" smtClean="0"/>
              <a:t>F1</a:t>
            </a:r>
          </a:p>
        </p:txBody>
      </p:sp>
      <p:sp>
        <p:nvSpPr>
          <p:cNvPr id="14" name="CaixaDeTexto 13"/>
          <p:cNvSpPr txBox="1"/>
          <p:nvPr/>
        </p:nvSpPr>
        <p:spPr>
          <a:xfrm>
            <a:off x="3131840" y="3269883"/>
            <a:ext cx="2376264" cy="2031325"/>
          </a:xfrm>
          <a:prstGeom prst="rect">
            <a:avLst/>
          </a:prstGeom>
          <a:noFill/>
        </p:spPr>
        <p:txBody>
          <a:bodyPr wrap="square" rtlCol="0">
            <a:spAutoFit/>
          </a:bodyPr>
          <a:lstStyle/>
          <a:p>
            <a:pPr algn="ctr"/>
            <a:r>
              <a:rPr lang="pt-BR" dirty="0" smtClean="0"/>
              <a:t>Grupo </a:t>
            </a:r>
            <a:r>
              <a:rPr lang="pt-BR" b="1" dirty="0" smtClean="0"/>
              <a:t>G2</a:t>
            </a:r>
            <a:endParaRPr lang="pt-BR" b="1" dirty="0"/>
          </a:p>
          <a:p>
            <a:pPr algn="ctr"/>
            <a:r>
              <a:rPr lang="pt-BR" dirty="0"/>
              <a:t>+</a:t>
            </a:r>
            <a:endParaRPr lang="pt-BR" dirty="0" smtClean="0"/>
          </a:p>
          <a:p>
            <a:pPr algn="ctr"/>
            <a:r>
              <a:rPr lang="pt-BR" dirty="0" smtClean="0"/>
              <a:t>Função </a:t>
            </a:r>
            <a:r>
              <a:rPr lang="pt-BR" b="1" dirty="0"/>
              <a:t>R2</a:t>
            </a:r>
          </a:p>
          <a:p>
            <a:pPr algn="ctr"/>
            <a:r>
              <a:rPr lang="pt-BR" dirty="0"/>
              <a:t>=</a:t>
            </a:r>
            <a:endParaRPr lang="pt-BR" dirty="0" smtClean="0"/>
          </a:p>
          <a:p>
            <a:pPr algn="ctr"/>
            <a:r>
              <a:rPr lang="pt-BR" dirty="0" smtClean="0"/>
              <a:t>Acesso para as funcionalidades</a:t>
            </a:r>
            <a:endParaRPr lang="pt-BR" dirty="0"/>
          </a:p>
          <a:p>
            <a:pPr algn="ctr"/>
            <a:r>
              <a:rPr lang="pt-BR" b="1" dirty="0"/>
              <a:t>F2 </a:t>
            </a:r>
            <a:r>
              <a:rPr lang="pt-BR" dirty="0" smtClean="0"/>
              <a:t>e </a:t>
            </a:r>
            <a:r>
              <a:rPr lang="pt-BR" b="1" dirty="0" smtClean="0"/>
              <a:t>F3</a:t>
            </a:r>
            <a:endParaRPr lang="pt-BR" b="1" dirty="0"/>
          </a:p>
        </p:txBody>
      </p:sp>
      <p:sp>
        <p:nvSpPr>
          <p:cNvPr id="15" name="Igual 14"/>
          <p:cNvSpPr/>
          <p:nvPr/>
        </p:nvSpPr>
        <p:spPr>
          <a:xfrm>
            <a:off x="5292080" y="3737935"/>
            <a:ext cx="1224136" cy="612068"/>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Mais 15"/>
          <p:cNvSpPr/>
          <p:nvPr/>
        </p:nvSpPr>
        <p:spPr>
          <a:xfrm>
            <a:off x="2267744" y="3575917"/>
            <a:ext cx="1008112" cy="93610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Imagem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304" y="3199616"/>
            <a:ext cx="792088" cy="792088"/>
          </a:xfrm>
          <a:prstGeom prst="rect">
            <a:avLst/>
          </a:prstGeom>
        </p:spPr>
      </p:pic>
      <p:sp>
        <p:nvSpPr>
          <p:cNvPr id="18" name="CaixaDeTexto 17"/>
          <p:cNvSpPr txBox="1"/>
          <p:nvPr/>
        </p:nvSpPr>
        <p:spPr>
          <a:xfrm>
            <a:off x="6516216" y="4063712"/>
            <a:ext cx="2376264" cy="923330"/>
          </a:xfrm>
          <a:prstGeom prst="rect">
            <a:avLst/>
          </a:prstGeom>
          <a:noFill/>
        </p:spPr>
        <p:txBody>
          <a:bodyPr wrap="square" rtlCol="0">
            <a:spAutoFit/>
          </a:bodyPr>
          <a:lstStyle/>
          <a:p>
            <a:pPr algn="ctr"/>
            <a:r>
              <a:rPr lang="pt-BR" dirty="0" smtClean="0"/>
              <a:t>Acesso às funcionalidades</a:t>
            </a:r>
            <a:endParaRPr lang="pt-BR" dirty="0"/>
          </a:p>
          <a:p>
            <a:pPr algn="ctr"/>
            <a:r>
              <a:rPr lang="pt-BR" b="1" dirty="0" smtClean="0"/>
              <a:t>F1, F2 </a:t>
            </a:r>
            <a:r>
              <a:rPr lang="pt-BR" dirty="0" smtClean="0"/>
              <a:t>e </a:t>
            </a:r>
            <a:r>
              <a:rPr lang="pt-BR" b="1" dirty="0" smtClean="0"/>
              <a:t>F3</a:t>
            </a:r>
            <a:endParaRPr lang="pt-BR" b="1" dirty="0"/>
          </a:p>
        </p:txBody>
      </p:sp>
    </p:spTree>
    <p:extLst>
      <p:ext uri="{BB962C8B-B14F-4D97-AF65-F5344CB8AC3E}">
        <p14:creationId xmlns:p14="http://schemas.microsoft.com/office/powerpoint/2010/main" val="84101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7504" y="1618322"/>
            <a:ext cx="8928992" cy="3621356"/>
          </a:xfrm>
          <a:prstGeom prst="rect">
            <a:avLst/>
          </a:prstGeom>
        </p:spPr>
      </p:pic>
      <p:sp>
        <p:nvSpPr>
          <p:cNvPr id="4" name="Texto explicativo retangular com cantos arredondados 3"/>
          <p:cNvSpPr/>
          <p:nvPr/>
        </p:nvSpPr>
        <p:spPr>
          <a:xfrm>
            <a:off x="2627784" y="1049591"/>
            <a:ext cx="4680520" cy="939249"/>
          </a:xfrm>
          <a:prstGeom prst="wedgeRoundRectCallout">
            <a:avLst>
              <a:gd name="adj1" fmla="val 50115"/>
              <a:gd name="adj2" fmla="val 28752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na seta para abrir as opções de menu. Pode-se editar, apagar ou esconder uma posição. Também é possível adicionar novas posições como Pares e Subordinados Direto.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971600" y="5373217"/>
            <a:ext cx="4680520" cy="648072"/>
          </a:xfrm>
          <a:prstGeom prst="wedgeRoundRectCallout">
            <a:avLst>
              <a:gd name="adj1" fmla="val 83133"/>
              <a:gd name="adj2" fmla="val -33618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Também é possível encontrar sucessores e ver o histórico de nomeações para a posição.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endParaRPr lang="en-US" dirty="0"/>
          </a:p>
        </p:txBody>
      </p:sp>
    </p:spTree>
    <p:extLst>
      <p:ext uri="{BB962C8B-B14F-4D97-AF65-F5344CB8AC3E}">
        <p14:creationId xmlns:p14="http://schemas.microsoft.com/office/powerpoint/2010/main" val="3211437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412776"/>
            <a:ext cx="8952381" cy="5000000"/>
          </a:xfrm>
          <a:prstGeom prst="rect">
            <a:avLst/>
          </a:prstGeom>
        </p:spPr>
      </p:pic>
      <p:sp>
        <p:nvSpPr>
          <p:cNvPr id="6" name="Texto explicativo retangular com cantos arredondados 5"/>
          <p:cNvSpPr/>
          <p:nvPr/>
        </p:nvSpPr>
        <p:spPr>
          <a:xfrm>
            <a:off x="1403648" y="3717032"/>
            <a:ext cx="2682644" cy="1008112"/>
          </a:xfrm>
          <a:prstGeom prst="wedgeRoundRectCallout">
            <a:avLst>
              <a:gd name="adj1" fmla="val 63940"/>
              <a:gd name="adj2" fmla="val 16098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“Definir permissões do usuário”, pesquise por “Gerenciar grupos de permissões</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5303051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357158" y="1412776"/>
            <a:ext cx="8542857" cy="4733333"/>
          </a:xfrm>
          <a:prstGeom prst="rect">
            <a:avLst/>
          </a:prstGeom>
        </p:spPr>
      </p:pic>
      <p:sp>
        <p:nvSpPr>
          <p:cNvPr id="6" name="Texto explicativo retangular com cantos arredondados 5"/>
          <p:cNvSpPr/>
          <p:nvPr/>
        </p:nvSpPr>
        <p:spPr>
          <a:xfrm>
            <a:off x="5061266" y="1628800"/>
            <a:ext cx="2394612" cy="1224136"/>
          </a:xfrm>
          <a:prstGeom prst="wedgeRoundRectCallout">
            <a:avLst>
              <a:gd name="adj1" fmla="val 10701"/>
              <a:gd name="adj2" fmla="val 3491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Os grupos de permissões são definições de filtros para apenas categorizar pessoas em diferentes grupos. </a:t>
            </a:r>
          </a:p>
        </p:txBody>
      </p:sp>
      <p:sp>
        <p:nvSpPr>
          <p:cNvPr id="8" name="Texto explicativo retangular com cantos arredondados 7"/>
          <p:cNvSpPr/>
          <p:nvPr/>
        </p:nvSpPr>
        <p:spPr>
          <a:xfrm>
            <a:off x="1691680" y="3356992"/>
            <a:ext cx="1584176" cy="576064"/>
          </a:xfrm>
          <a:prstGeom prst="wedgeRoundRectCallout">
            <a:avLst>
              <a:gd name="adj1" fmla="val -65585"/>
              <a:gd name="adj2" fmla="val -9893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“Criar novo”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931197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888383" y="1196752"/>
            <a:ext cx="7284808" cy="5012854"/>
          </a:xfrm>
          <a:prstGeom prst="rect">
            <a:avLst/>
          </a:prstGeom>
        </p:spPr>
      </p:pic>
      <p:sp>
        <p:nvSpPr>
          <p:cNvPr id="6" name="Texto explicativo retangular com cantos arredondados 5"/>
          <p:cNvSpPr/>
          <p:nvPr/>
        </p:nvSpPr>
        <p:spPr>
          <a:xfrm>
            <a:off x="4644008" y="2420887"/>
            <a:ext cx="1872208" cy="655139"/>
          </a:xfrm>
          <a:prstGeom prst="wedgeRoundRectCallout">
            <a:avLst>
              <a:gd name="adj1" fmla="val -48967"/>
              <a:gd name="adj2" fmla="val -9798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Insira um nome para o grupo</a:t>
            </a:r>
          </a:p>
        </p:txBody>
      </p:sp>
      <p:sp>
        <p:nvSpPr>
          <p:cNvPr id="8" name="Texto explicativo retangular com cantos arredondados 7"/>
          <p:cNvSpPr/>
          <p:nvPr/>
        </p:nvSpPr>
        <p:spPr>
          <a:xfrm>
            <a:off x="2825460" y="3343139"/>
            <a:ext cx="1818548" cy="720080"/>
          </a:xfrm>
          <a:prstGeom prst="wedgeRoundRectCallout">
            <a:avLst>
              <a:gd name="adj1" fmla="val -73483"/>
              <a:gd name="adj2" fmla="val -5968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Escolha os membros do grupo com base em filtros</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754978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43608" y="1196752"/>
            <a:ext cx="7107332" cy="4958999"/>
          </a:xfrm>
          <a:prstGeom prst="rect">
            <a:avLst/>
          </a:prstGeom>
        </p:spPr>
      </p:pic>
      <p:sp>
        <p:nvSpPr>
          <p:cNvPr id="6" name="Texto explicativo retangular com cantos arredondados 5"/>
          <p:cNvSpPr/>
          <p:nvPr/>
        </p:nvSpPr>
        <p:spPr>
          <a:xfrm>
            <a:off x="2987824" y="3676251"/>
            <a:ext cx="1728192" cy="904877"/>
          </a:xfrm>
          <a:prstGeom prst="wedgeRoundRectCallout">
            <a:avLst>
              <a:gd name="adj1" fmla="val -69685"/>
              <a:gd name="adj2" fmla="val -11598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os valores desejados para os filtros selecionados</a:t>
            </a:r>
          </a:p>
        </p:txBody>
      </p:sp>
      <p:sp>
        <p:nvSpPr>
          <p:cNvPr id="8" name="Texto explicativo retangular com cantos arredondados 7"/>
          <p:cNvSpPr/>
          <p:nvPr/>
        </p:nvSpPr>
        <p:spPr>
          <a:xfrm>
            <a:off x="5580112" y="4329100"/>
            <a:ext cx="1382942" cy="504056"/>
          </a:xfrm>
          <a:prstGeom prst="wedgeRoundRectCallout">
            <a:avLst>
              <a:gd name="adj1" fmla="val -5656"/>
              <a:gd name="adj2" fmla="val 18370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24462620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115616" y="1246110"/>
            <a:ext cx="7359416" cy="5098734"/>
          </a:xfrm>
          <a:prstGeom prst="rect">
            <a:avLst/>
          </a:prstGeom>
        </p:spPr>
      </p:pic>
      <p:sp>
        <p:nvSpPr>
          <p:cNvPr id="6" name="Texto explicativo retangular com cantos arredondados 5"/>
          <p:cNvSpPr/>
          <p:nvPr/>
        </p:nvSpPr>
        <p:spPr>
          <a:xfrm>
            <a:off x="2825460" y="5229201"/>
            <a:ext cx="2898668" cy="980406"/>
          </a:xfrm>
          <a:prstGeom prst="wedgeRoundRectCallout">
            <a:avLst>
              <a:gd name="adj1" fmla="val -52614"/>
              <a:gd name="adj2" fmla="val -7909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É possível criar exceções de pessoas. Exemplo: Filtro acima, exceto usuários do sexo Masculino</a:t>
            </a:r>
          </a:p>
        </p:txBody>
      </p:sp>
      <p:sp>
        <p:nvSpPr>
          <p:cNvPr id="8" name="Texto explicativo retangular com cantos arredondados 7"/>
          <p:cNvSpPr/>
          <p:nvPr/>
        </p:nvSpPr>
        <p:spPr>
          <a:xfrm>
            <a:off x="6274003" y="4941168"/>
            <a:ext cx="1538357" cy="520539"/>
          </a:xfrm>
          <a:prstGeom prst="wedgeRoundRectCallout">
            <a:avLst>
              <a:gd name="adj1" fmla="val -2307"/>
              <a:gd name="adj2" fmla="val 15895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5742241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48" y="1484784"/>
            <a:ext cx="8961905" cy="4923809"/>
          </a:xfrm>
          <a:prstGeom prst="rect">
            <a:avLst/>
          </a:prstGeom>
        </p:spPr>
      </p:pic>
      <p:sp>
        <p:nvSpPr>
          <p:cNvPr id="6" name="Texto explicativo retangular com cantos arredondados 5"/>
          <p:cNvSpPr/>
          <p:nvPr/>
        </p:nvSpPr>
        <p:spPr>
          <a:xfrm>
            <a:off x="1547664" y="3717032"/>
            <a:ext cx="2709438" cy="1008112"/>
          </a:xfrm>
          <a:prstGeom prst="wedgeRoundRectCallout">
            <a:avLst>
              <a:gd name="adj1" fmla="val 57486"/>
              <a:gd name="adj2" fmla="val 12580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“Definir permissões do usuário”, pesquise por “Gerenciar funções de permissão”</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696016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1" y="1532852"/>
            <a:ext cx="8762359" cy="4421621"/>
          </a:xfrm>
          <a:prstGeom prst="rect">
            <a:avLst/>
          </a:prstGeom>
        </p:spPr>
      </p:pic>
      <p:sp>
        <p:nvSpPr>
          <p:cNvPr id="6" name="Texto explicativo retangular com cantos arredondados 5"/>
          <p:cNvSpPr/>
          <p:nvPr/>
        </p:nvSpPr>
        <p:spPr>
          <a:xfrm>
            <a:off x="5232424" y="2276872"/>
            <a:ext cx="2898668" cy="1008112"/>
          </a:xfrm>
          <a:prstGeom prst="wedgeRoundRectCallout">
            <a:avLst>
              <a:gd name="adj1" fmla="val -15416"/>
              <a:gd name="adj2" fmla="val -1955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As funções de permissão é aonde é possível conceder algum acesso à um determinado grupo de usuários</a:t>
            </a:r>
          </a:p>
        </p:txBody>
      </p:sp>
      <p:sp>
        <p:nvSpPr>
          <p:cNvPr id="9" name="Texto explicativo retangular com cantos arredondados 8"/>
          <p:cNvSpPr/>
          <p:nvPr/>
        </p:nvSpPr>
        <p:spPr>
          <a:xfrm>
            <a:off x="1115616" y="4005064"/>
            <a:ext cx="1970405" cy="504056"/>
          </a:xfrm>
          <a:prstGeom prst="wedgeRoundRectCallout">
            <a:avLst>
              <a:gd name="adj1" fmla="val -45617"/>
              <a:gd name="adj2" fmla="val -12318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“Criar Novo”</a:t>
            </a:r>
          </a:p>
        </p:txBody>
      </p:sp>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41704035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58150" y="1628800"/>
            <a:ext cx="8342857" cy="4352381"/>
          </a:xfrm>
          <a:prstGeom prst="rect">
            <a:avLst/>
          </a:prstGeom>
        </p:spPr>
      </p:pic>
      <p:sp>
        <p:nvSpPr>
          <p:cNvPr id="6" name="Texto explicativo retangular com cantos arredondados 5"/>
          <p:cNvSpPr/>
          <p:nvPr/>
        </p:nvSpPr>
        <p:spPr>
          <a:xfrm>
            <a:off x="4932040" y="3501008"/>
            <a:ext cx="2160240" cy="648072"/>
          </a:xfrm>
          <a:prstGeom prst="wedgeRoundRectCallout">
            <a:avLst>
              <a:gd name="adj1" fmla="val -70145"/>
              <a:gd name="adj2" fmla="val -10803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Digite um nome para a função de permissão</a:t>
            </a:r>
          </a:p>
        </p:txBody>
      </p:sp>
      <p:sp>
        <p:nvSpPr>
          <p:cNvPr id="8" name="Texto explicativo retangular com cantos arredondados 7"/>
          <p:cNvSpPr/>
          <p:nvPr/>
        </p:nvSpPr>
        <p:spPr>
          <a:xfrm>
            <a:off x="1628902" y="4725144"/>
            <a:ext cx="1890556" cy="504056"/>
          </a:xfrm>
          <a:prstGeom prst="wedgeRoundRectCallout">
            <a:avLst>
              <a:gd name="adj1" fmla="val -46633"/>
              <a:gd name="adj2" fmla="val -1090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“Permissão”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667693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43608" y="1196752"/>
            <a:ext cx="7020459" cy="4988440"/>
          </a:xfrm>
          <a:prstGeom prst="rect">
            <a:avLst/>
          </a:prstGeom>
        </p:spPr>
      </p:pic>
      <p:sp>
        <p:nvSpPr>
          <p:cNvPr id="6" name="Texto explicativo retangular com cantos arredondados 5"/>
          <p:cNvSpPr/>
          <p:nvPr/>
        </p:nvSpPr>
        <p:spPr>
          <a:xfrm>
            <a:off x="3329701" y="2852936"/>
            <a:ext cx="2448272" cy="720080"/>
          </a:xfrm>
          <a:prstGeom prst="wedgeRoundRectCallout">
            <a:avLst>
              <a:gd name="adj1" fmla="val -78206"/>
              <a:gd name="adj2" fmla="val 6780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Escolha uma categoria de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permissionamento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8971254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115616" y="1268760"/>
            <a:ext cx="6943383" cy="4910145"/>
          </a:xfrm>
          <a:prstGeom prst="rect">
            <a:avLst/>
          </a:prstGeom>
        </p:spPr>
      </p:pic>
      <p:sp>
        <p:nvSpPr>
          <p:cNvPr id="6" name="Texto explicativo retangular com cantos arredondados 5"/>
          <p:cNvSpPr/>
          <p:nvPr/>
        </p:nvSpPr>
        <p:spPr>
          <a:xfrm>
            <a:off x="5292080" y="4365104"/>
            <a:ext cx="1890556" cy="504056"/>
          </a:xfrm>
          <a:prstGeom prst="wedgeRoundRectCallout">
            <a:avLst>
              <a:gd name="adj1" fmla="val -105748"/>
              <a:gd name="adj2" fmla="val -7027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os itens desejados</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2417645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23528" y="1383514"/>
            <a:ext cx="8496944" cy="4781790"/>
          </a:xfrm>
          <a:prstGeom prst="rect">
            <a:avLst/>
          </a:prstGeom>
        </p:spPr>
      </p:pic>
      <p:sp>
        <p:nvSpPr>
          <p:cNvPr id="5" name="Texto explicativo retangular com cantos arredondados 4"/>
          <p:cNvSpPr/>
          <p:nvPr/>
        </p:nvSpPr>
        <p:spPr>
          <a:xfrm>
            <a:off x="3707904" y="1268760"/>
            <a:ext cx="2304256" cy="1152128"/>
          </a:xfrm>
          <a:prstGeom prst="wedgeRoundRectCallout">
            <a:avLst>
              <a:gd name="adj1" fmla="val -109693"/>
              <a:gd name="adj2" fmla="val 7191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No menu lateral, clique em “Opções de exibição” para ver algumas opções úteis.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2771800" y="5445224"/>
            <a:ext cx="3816424" cy="774846"/>
          </a:xfrm>
          <a:prstGeom prst="wedgeRoundRectCallout">
            <a:avLst>
              <a:gd name="adj1" fmla="val -78705"/>
              <a:gd name="adj2" fmla="val -631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caso tenha ocultado alguma posição do Organograma, clique em “Mostrar tudo” para trazê-la de volta à visualização.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3671900" y="3068960"/>
            <a:ext cx="4680520" cy="1152128"/>
          </a:xfrm>
          <a:prstGeom prst="wedgeRoundRectCallout">
            <a:avLst>
              <a:gd name="adj1" fmla="val -96108"/>
              <a:gd name="adj2" fmla="val 1042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Por exemplo, para habilitar ou desabilitar a visualização de sucessores, marque “Sucessores”. É comum esta opção vir desmarcada, portanto, se não estiver vendo os sucessores no Organograma, verifique esta opção.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endParaRPr lang="en-US" dirty="0"/>
          </a:p>
        </p:txBody>
      </p:sp>
    </p:spTree>
    <p:extLst>
      <p:ext uri="{BB962C8B-B14F-4D97-AF65-F5344CB8AC3E}">
        <p14:creationId xmlns:p14="http://schemas.microsoft.com/office/powerpoint/2010/main" val="2664503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827584" y="1097605"/>
            <a:ext cx="7372134" cy="5259443"/>
          </a:xfrm>
          <a:prstGeom prst="rect">
            <a:avLst/>
          </a:prstGeom>
        </p:spPr>
      </p:pic>
      <p:sp>
        <p:nvSpPr>
          <p:cNvPr id="6" name="Texto explicativo retangular com cantos arredondados 5"/>
          <p:cNvSpPr/>
          <p:nvPr/>
        </p:nvSpPr>
        <p:spPr>
          <a:xfrm>
            <a:off x="2843808" y="1556792"/>
            <a:ext cx="2088232" cy="504056"/>
          </a:xfrm>
          <a:prstGeom prst="wedgeRoundRectCallout">
            <a:avLst>
              <a:gd name="adj1" fmla="val -57354"/>
              <a:gd name="adj2" fmla="val 10509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É possível conceder acessos administrativos</a:t>
            </a:r>
          </a:p>
        </p:txBody>
      </p:sp>
      <p:sp>
        <p:nvSpPr>
          <p:cNvPr id="8" name="Texto explicativo retangular com cantos arredondados 7"/>
          <p:cNvSpPr/>
          <p:nvPr/>
        </p:nvSpPr>
        <p:spPr>
          <a:xfrm>
            <a:off x="6012160" y="4941168"/>
            <a:ext cx="1368152" cy="576064"/>
          </a:xfrm>
          <a:prstGeom prst="wedgeRoundRectCallout">
            <a:avLst>
              <a:gd name="adj1" fmla="val -8480"/>
              <a:gd name="adj2" fmla="val 12780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862272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28806" y="1484784"/>
            <a:ext cx="8333333" cy="4619048"/>
          </a:xfrm>
          <a:prstGeom prst="rect">
            <a:avLst/>
          </a:prstGeom>
        </p:spPr>
      </p:pic>
      <p:sp>
        <p:nvSpPr>
          <p:cNvPr id="6" name="Texto explicativo retangular com cantos arredondados 5"/>
          <p:cNvSpPr/>
          <p:nvPr/>
        </p:nvSpPr>
        <p:spPr>
          <a:xfrm>
            <a:off x="1719037" y="4221088"/>
            <a:ext cx="2800471" cy="736563"/>
          </a:xfrm>
          <a:prstGeom prst="wedgeRoundRectCallout">
            <a:avLst>
              <a:gd name="adj1" fmla="val -49632"/>
              <a:gd name="adj2" fmla="val 980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É preciso vincular usuários à essa permissão. Clique em “Adicionar...”</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914255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974159" y="959356"/>
            <a:ext cx="7223936" cy="5204057"/>
          </a:xfrm>
          <a:prstGeom prst="rect">
            <a:avLst/>
          </a:prstGeom>
          <a:solidFill>
            <a:srgbClr val="F08121"/>
          </a:solidFill>
          <a:ln>
            <a:solidFill>
              <a:schemeClr val="accent6">
                <a:lumMod val="50000"/>
              </a:schemeClr>
            </a:solidFill>
          </a:ln>
        </p:spPr>
      </p:pic>
      <p:sp>
        <p:nvSpPr>
          <p:cNvPr id="6" name="Texto explicativo retangular com cantos arredondados 5"/>
          <p:cNvSpPr/>
          <p:nvPr/>
        </p:nvSpPr>
        <p:spPr>
          <a:xfrm>
            <a:off x="4355976" y="1556792"/>
            <a:ext cx="3528392" cy="1008112"/>
          </a:xfrm>
          <a:prstGeom prst="wedgeRoundRectCallout">
            <a:avLst>
              <a:gd name="adj1" fmla="val -64024"/>
              <a:gd name="adj2" fmla="val -1395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“Conceder função a” é possível selecionar o grupo criado anteriormente, ou então selecionar todos os gerentes do sistema, por exemplo. </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7727460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m 2"/>
          <p:cNvPicPr>
            <a:picLocks noChangeAspect="1"/>
          </p:cNvPicPr>
          <p:nvPr/>
        </p:nvPicPr>
        <p:blipFill>
          <a:blip r:embed="rId3"/>
          <a:stretch>
            <a:fillRect/>
          </a:stretch>
        </p:blipFill>
        <p:spPr>
          <a:xfrm>
            <a:off x="1169977" y="1196752"/>
            <a:ext cx="7028118" cy="5048735"/>
          </a:xfrm>
          <a:prstGeom prst="rect">
            <a:avLst/>
          </a:prstGeom>
        </p:spPr>
      </p:pic>
      <p:sp>
        <p:nvSpPr>
          <p:cNvPr id="6" name="Texto explicativo retangular com cantos arredondados 5"/>
          <p:cNvSpPr/>
          <p:nvPr/>
        </p:nvSpPr>
        <p:spPr>
          <a:xfrm>
            <a:off x="5220072" y="2780928"/>
            <a:ext cx="2160240" cy="792088"/>
          </a:xfrm>
          <a:prstGeom prst="wedgeRoundRectCallout">
            <a:avLst>
              <a:gd name="adj1" fmla="val -20448"/>
              <a:gd name="adj2" fmla="val -1090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Selecionando por “Grupo de permissões”, clique em “Selecionar...”</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26365507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043608" y="1177235"/>
            <a:ext cx="6838095" cy="5171429"/>
          </a:xfrm>
          <a:prstGeom prst="rect">
            <a:avLst/>
          </a:prstGeom>
        </p:spPr>
      </p:pic>
      <p:sp>
        <p:nvSpPr>
          <p:cNvPr id="6" name="Texto explicativo retangular com cantos arredondados 5"/>
          <p:cNvSpPr/>
          <p:nvPr/>
        </p:nvSpPr>
        <p:spPr>
          <a:xfrm>
            <a:off x="5565322" y="4869160"/>
            <a:ext cx="1382942" cy="576064"/>
          </a:xfrm>
          <a:prstGeom prst="wedgeRoundRectCallout">
            <a:avLst>
              <a:gd name="adj1" fmla="val -12175"/>
              <a:gd name="adj2" fmla="val 12110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8" name="Texto explicativo retangular com cantos arredondados 7"/>
          <p:cNvSpPr/>
          <p:nvPr/>
        </p:nvSpPr>
        <p:spPr>
          <a:xfrm>
            <a:off x="3347864" y="3501008"/>
            <a:ext cx="1890556" cy="576064"/>
          </a:xfrm>
          <a:prstGeom prst="wedgeRoundRectCallout">
            <a:avLst>
              <a:gd name="adj1" fmla="val -88954"/>
              <a:gd name="adj2" fmla="val -4910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o grupo desejado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2260220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043608" y="1124744"/>
            <a:ext cx="7109650" cy="5109785"/>
          </a:xfrm>
          <a:prstGeom prst="rect">
            <a:avLst/>
          </a:prstGeom>
        </p:spPr>
      </p:pic>
      <p:sp>
        <p:nvSpPr>
          <p:cNvPr id="6" name="Texto explicativo retangular com cantos arredondados 5"/>
          <p:cNvSpPr/>
          <p:nvPr/>
        </p:nvSpPr>
        <p:spPr>
          <a:xfrm>
            <a:off x="4826102" y="1772816"/>
            <a:ext cx="2914250" cy="1728192"/>
          </a:xfrm>
          <a:prstGeom prst="wedgeRoundRectCallout">
            <a:avLst>
              <a:gd name="adj1" fmla="val -45313"/>
              <a:gd name="adj2" fmla="val 770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 população de destino deve ser definida, já que é necessário definir sobre quais pessoas esse grupo terá essa permissão. É possível selecionar um outro grupo, ou até mesmo vincular a permissão somente a si próprio</a:t>
            </a:r>
          </a:p>
        </p:txBody>
      </p:sp>
      <p:sp>
        <p:nvSpPr>
          <p:cNvPr id="8" name="Texto explicativo retangular com cantos arredondados 7"/>
          <p:cNvSpPr/>
          <p:nvPr/>
        </p:nvSpPr>
        <p:spPr>
          <a:xfrm>
            <a:off x="6012160" y="4725144"/>
            <a:ext cx="1368152" cy="504056"/>
          </a:xfrm>
          <a:prstGeom prst="wedgeRoundRectCallout">
            <a:avLst>
              <a:gd name="adj1" fmla="val -5656"/>
              <a:gd name="adj2" fmla="val 18370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4993862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4065" t="14563" r="14580" b="12594"/>
          <a:stretch/>
        </p:blipFill>
        <p:spPr>
          <a:xfrm>
            <a:off x="20092" y="1556792"/>
            <a:ext cx="8940313" cy="4500565"/>
          </a:xfrm>
          <a:prstGeom prst="rect">
            <a:avLst/>
          </a:prstGeom>
        </p:spPr>
      </p:pic>
      <p:sp>
        <p:nvSpPr>
          <p:cNvPr id="8" name="Texto explicativo retangular com cantos arredondados 7"/>
          <p:cNvSpPr/>
          <p:nvPr/>
        </p:nvSpPr>
        <p:spPr>
          <a:xfrm>
            <a:off x="6666106" y="4437112"/>
            <a:ext cx="1890556" cy="504056"/>
          </a:xfrm>
          <a:prstGeom prst="wedgeRoundRectCallout">
            <a:avLst>
              <a:gd name="adj1" fmla="val -5656"/>
              <a:gd name="adj2" fmla="val 18370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 Alterações”</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22708064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1475656" y="2348880"/>
            <a:ext cx="6192688" cy="1200329"/>
          </a:xfrm>
          <a:prstGeom prst="rect">
            <a:avLst/>
          </a:prstGeom>
          <a:noFill/>
        </p:spPr>
        <p:txBody>
          <a:bodyPr wrap="square" rtlCol="0">
            <a:spAutoFit/>
          </a:bodyPr>
          <a:lstStyle/>
          <a:p>
            <a:pPr algn="ctr"/>
            <a:r>
              <a:rPr lang="pt-BR" sz="3600" b="1" dirty="0" smtClean="0">
                <a:solidFill>
                  <a:schemeClr val="tx1">
                    <a:lumMod val="65000"/>
                    <a:lumOff val="35000"/>
                  </a:schemeClr>
                </a:solidFill>
              </a:rPr>
              <a:t>Como verificar permissões concedidas?</a:t>
            </a:r>
            <a:endParaRPr lang="pt-BR" sz="3600" b="1" dirty="0">
              <a:solidFill>
                <a:schemeClr val="tx1">
                  <a:lumMod val="65000"/>
                  <a:lumOff val="35000"/>
                </a:schemeClr>
              </a:solidFill>
            </a:endParaRPr>
          </a:p>
        </p:txBody>
      </p:sp>
      <p:sp>
        <p:nvSpPr>
          <p:cNvPr id="4" name="CaixaDeTexto 3"/>
          <p:cNvSpPr txBox="1"/>
          <p:nvPr/>
        </p:nvSpPr>
        <p:spPr>
          <a:xfrm>
            <a:off x="683568" y="3573016"/>
            <a:ext cx="7848872" cy="646331"/>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verificar as funções que determinado usuário recebe</a:t>
            </a:r>
            <a:endParaRPr lang="pt-BR" dirty="0"/>
          </a:p>
        </p:txBody>
      </p:sp>
    </p:spTree>
    <p:extLst>
      <p:ext uri="{BB962C8B-B14F-4D97-AF65-F5344CB8AC3E}">
        <p14:creationId xmlns:p14="http://schemas.microsoft.com/office/powerpoint/2010/main" val="569881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284690" y="1628801"/>
            <a:ext cx="8554900" cy="4257554"/>
          </a:xfrm>
          <a:prstGeom prst="rect">
            <a:avLst/>
          </a:prstGeom>
        </p:spPr>
      </p:pic>
      <p:sp>
        <p:nvSpPr>
          <p:cNvPr id="4" name="Texto explicativo retangular com cantos arredondados 3"/>
          <p:cNvSpPr/>
          <p:nvPr/>
        </p:nvSpPr>
        <p:spPr>
          <a:xfrm>
            <a:off x="5652120" y="2996951"/>
            <a:ext cx="2232248" cy="760625"/>
          </a:xfrm>
          <a:prstGeom prst="wedgeRoundRectCallout">
            <a:avLst>
              <a:gd name="adj1" fmla="val 15566"/>
              <a:gd name="adj2" fmla="val 26728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“Visualizar Permissão do Usuário”</a:t>
            </a:r>
          </a:p>
        </p:txBody>
      </p:sp>
      <p:sp>
        <p:nvSpPr>
          <p:cNvPr id="6"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21867894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9376" y="1340768"/>
            <a:ext cx="8996745" cy="4683964"/>
          </a:xfrm>
          <a:prstGeom prst="rect">
            <a:avLst/>
          </a:prstGeom>
        </p:spPr>
      </p:pic>
      <p:sp>
        <p:nvSpPr>
          <p:cNvPr id="5" name="Texto explicativo retangular com cantos arredondados 4"/>
          <p:cNvSpPr/>
          <p:nvPr/>
        </p:nvSpPr>
        <p:spPr>
          <a:xfrm>
            <a:off x="3059832" y="5589240"/>
            <a:ext cx="2520280" cy="1152128"/>
          </a:xfrm>
          <a:prstGeom prst="wedgeRoundRectCallout">
            <a:avLst>
              <a:gd name="adj1" fmla="val -131849"/>
              <a:gd name="adj2" fmla="val -5700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Utilize os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filtros para encontrar um usuário. Clique em “Permissão para visualizar”</a:t>
            </a:r>
          </a:p>
        </p:txBody>
      </p:sp>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3339821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496144" y="1685071"/>
            <a:ext cx="6172200" cy="3771900"/>
          </a:xfrm>
          <a:prstGeom prst="rect">
            <a:avLst/>
          </a:prstGeom>
        </p:spPr>
      </p:pic>
      <p:sp>
        <p:nvSpPr>
          <p:cNvPr id="4" name="Texto explicativo retangular com cantos arredondados 3"/>
          <p:cNvSpPr/>
          <p:nvPr/>
        </p:nvSpPr>
        <p:spPr>
          <a:xfrm>
            <a:off x="107504" y="1068931"/>
            <a:ext cx="4680520" cy="648072"/>
          </a:xfrm>
          <a:prstGeom prst="wedgeRoundRectCallout">
            <a:avLst>
              <a:gd name="adj1" fmla="val -7945"/>
              <a:gd name="adj2" fmla="val 9504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Ao adicionar ou editar uma posição, esta janela será exibida.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422925" y="5379618"/>
            <a:ext cx="2506339" cy="569640"/>
          </a:xfrm>
          <a:prstGeom prst="wedgeRoundRectCallout">
            <a:avLst>
              <a:gd name="adj1" fmla="val -5915"/>
              <a:gd name="adj2" fmla="val -40463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 “Código da posição” será gerado automaticamente.</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5652120" y="3356993"/>
            <a:ext cx="3240360" cy="2749688"/>
          </a:xfrm>
          <a:prstGeom prst="wedgeRoundRectCallout">
            <a:avLst>
              <a:gd name="adj1" fmla="val -87809"/>
              <a:gd name="adj2" fmla="val -987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 campo “Código do Cargo” é muito importante: sempre use “SUC-VCBR-CORP” para o primeiro nível, o qual apenas o Corporativo terá poder de nomeação, e “SUC-VCBR-OUTROS” para todos as posições abaixo deste nível, para que os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BPs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possam nomear para </a:t>
            </a:r>
            <a:r>
              <a:rPr lang="pt-BR" sz="1400" smtClean="0">
                <a:solidFill>
                  <a:schemeClr val="bg1"/>
                </a:solidFill>
                <a:latin typeface="Tahoma" panose="020B0604030504040204" pitchFamily="34" charset="0"/>
                <a:ea typeface="Tahoma" panose="020B0604030504040204" pitchFamily="34" charset="0"/>
                <a:cs typeface="Tahoma" panose="020B0604030504040204" pitchFamily="34" charset="0"/>
              </a:rPr>
              <a:t>estas posições abaixo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que não do Corporativo. Para VCNA, altere para “SUC-VCNA-CORP” e assim por diante.</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5493296" y="1029361"/>
            <a:ext cx="3672408" cy="448243"/>
          </a:xfrm>
          <a:prstGeom prst="wedgeRoundRectCallout">
            <a:avLst>
              <a:gd name="adj1" fmla="val -94942"/>
              <a:gd name="adj2" fmla="val 26183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Sempre selecione “A ser contratado”.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o </a:t>
            </a:r>
            <a:r>
              <a:rPr lang="en-US" dirty="0" err="1" smtClean="0"/>
              <a:t>Organograma</a:t>
            </a:r>
            <a:r>
              <a:rPr lang="en-US" dirty="0" smtClean="0"/>
              <a:t> de </a:t>
            </a:r>
            <a:r>
              <a:rPr lang="en-US" dirty="0" err="1" smtClean="0"/>
              <a:t>Sucessão</a:t>
            </a:r>
            <a:endParaRPr lang="en-US" dirty="0"/>
          </a:p>
        </p:txBody>
      </p:sp>
    </p:spTree>
    <p:extLst>
      <p:ext uri="{BB962C8B-B14F-4D97-AF65-F5344CB8AC3E}">
        <p14:creationId xmlns:p14="http://schemas.microsoft.com/office/powerpoint/2010/main" val="31819760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NO~1.FRE\AppData\Local\Temp\SNAGHTML14bc43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970821"/>
            <a:ext cx="6906885" cy="5492421"/>
          </a:xfrm>
          <a:prstGeom prst="rect">
            <a:avLst/>
          </a:prstGeom>
          <a:noFill/>
          <a:extLst>
            <a:ext uri="{909E8E84-426E-40DD-AFC4-6F175D3DCCD1}">
              <a14:hiddenFill xmlns:a14="http://schemas.microsoft.com/office/drawing/2010/main">
                <a:solidFill>
                  <a:srgbClr val="FFFFFF"/>
                </a:solidFill>
              </a14:hiddenFill>
            </a:ext>
          </a:extLst>
        </p:spPr>
      </p:pic>
      <p:sp>
        <p:nvSpPr>
          <p:cNvPr id="5" name="Texto explicativo retangular com cantos arredondados 4"/>
          <p:cNvSpPr/>
          <p:nvPr/>
        </p:nvSpPr>
        <p:spPr>
          <a:xfrm>
            <a:off x="3059832" y="2132856"/>
            <a:ext cx="2181766" cy="1080120"/>
          </a:xfrm>
          <a:prstGeom prst="wedgeRoundRectCallout">
            <a:avLst>
              <a:gd name="adj1" fmla="val -86750"/>
              <a:gd name="adj2" fmla="val -892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Aqui é possível verificar qual permissão esse usuário possui</a:t>
            </a:r>
          </a:p>
        </p:txBody>
      </p:sp>
      <p:sp>
        <p:nvSpPr>
          <p:cNvPr id="6" name="Texto explicativo retangular com cantos arredondados 5"/>
          <p:cNvSpPr/>
          <p:nvPr/>
        </p:nvSpPr>
        <p:spPr>
          <a:xfrm>
            <a:off x="3519458" y="3717032"/>
            <a:ext cx="1890556" cy="1152128"/>
          </a:xfrm>
          <a:prstGeom prst="wedgeRoundRectCallout">
            <a:avLst>
              <a:gd name="adj1" fmla="val 65191"/>
              <a:gd name="adj2" fmla="val -10060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Aqui qual função ou grupo estão concedendo o acesso à esse usuário</a:t>
            </a:r>
          </a:p>
        </p:txBody>
      </p:sp>
      <p:sp>
        <p:nvSpPr>
          <p:cNvPr id="7" name="Texto explicativo retangular com cantos arredondados 6"/>
          <p:cNvSpPr/>
          <p:nvPr/>
        </p:nvSpPr>
        <p:spPr>
          <a:xfrm>
            <a:off x="4355976" y="5611257"/>
            <a:ext cx="1890556" cy="1152128"/>
          </a:xfrm>
          <a:prstGeom prst="wedgeRoundRectCallout">
            <a:avLst>
              <a:gd name="adj1" fmla="val 65191"/>
              <a:gd name="adj2" fmla="val -10060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no ícone destacado... Próximo</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9654970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UNO~1.FRE\AppData\Local\Temp\SNAGHTML14c72f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6738461" cy="5358489"/>
          </a:xfrm>
          <a:prstGeom prst="rect">
            <a:avLst/>
          </a:prstGeom>
          <a:noFill/>
          <a:extLst>
            <a:ext uri="{909E8E84-426E-40DD-AFC4-6F175D3DCCD1}">
              <a14:hiddenFill xmlns:a14="http://schemas.microsoft.com/office/drawing/2010/main">
                <a:solidFill>
                  <a:srgbClr val="FFFFFF"/>
                </a:solidFill>
              </a14:hiddenFill>
            </a:ext>
          </a:extLst>
        </p:spPr>
      </p:pic>
      <p:sp>
        <p:nvSpPr>
          <p:cNvPr id="4" name="Texto explicativo retangular com cantos arredondados 3"/>
          <p:cNvSpPr/>
          <p:nvPr/>
        </p:nvSpPr>
        <p:spPr>
          <a:xfrm>
            <a:off x="6372200" y="2780928"/>
            <a:ext cx="1890556" cy="1512168"/>
          </a:xfrm>
          <a:prstGeom prst="wedgeRoundRectCallout">
            <a:avLst>
              <a:gd name="adj1" fmla="val -76351"/>
              <a:gd name="adj2" fmla="val 14717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No final da tela seguinte, é possível checar quais grupos essa função está vinculada</a:t>
            </a:r>
          </a:p>
        </p:txBody>
      </p:sp>
      <p:sp>
        <p:nvSpPr>
          <p:cNvPr id="7"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18936267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284690" y="1628801"/>
            <a:ext cx="8554900" cy="4257554"/>
          </a:xfrm>
          <a:prstGeom prst="rect">
            <a:avLst/>
          </a:prstGeom>
        </p:spPr>
      </p:pic>
      <p:sp>
        <p:nvSpPr>
          <p:cNvPr id="4" name="Texto explicativo retangular com cantos arredondados 3"/>
          <p:cNvSpPr/>
          <p:nvPr/>
        </p:nvSpPr>
        <p:spPr>
          <a:xfrm>
            <a:off x="4437266" y="1916832"/>
            <a:ext cx="1890556" cy="1512168"/>
          </a:xfrm>
          <a:prstGeom prst="wedgeRoundRectCallout">
            <a:avLst>
              <a:gd name="adj1" fmla="val 18766"/>
              <a:gd name="adj2" fmla="val 18094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Agora é necessário considerar se o usuário deve ser removido do grupo no qual ele adquiriu essa permissão..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602386" y="4111050"/>
            <a:ext cx="1890556" cy="1051358"/>
          </a:xfrm>
          <a:prstGeom prst="wedgeRoundRectCallout">
            <a:avLst>
              <a:gd name="adj1" fmla="val 141488"/>
              <a:gd name="adj2" fmla="val 5030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Ou remover a permissão da função.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Permissões</a:t>
            </a:r>
            <a:endParaRPr lang="en-US" dirty="0"/>
          </a:p>
        </p:txBody>
      </p:sp>
    </p:spTree>
    <p:extLst>
      <p:ext uri="{BB962C8B-B14F-4D97-AF65-F5344CB8AC3E}">
        <p14:creationId xmlns:p14="http://schemas.microsoft.com/office/powerpoint/2010/main" val="4002972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2002195"/>
            <a:ext cx="9143999" cy="1138773"/>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Importação de Histórico de 9-Box</a:t>
            </a:r>
            <a:r>
              <a:rPr lang="pt-BR" sz="4000" b="1" dirty="0">
                <a:solidFill>
                  <a:srgbClr val="4C4C4E"/>
                </a:solidFill>
                <a:latin typeface="+mj-lt"/>
                <a:ea typeface="Verdana" pitchFamily="34" charset="0"/>
                <a:cs typeface="Verdana" pitchFamily="34" charset="0"/>
              </a:rPr>
              <a:t/>
            </a:r>
            <a:br>
              <a:rPr lang="pt-BR" sz="4000" b="1" dirty="0">
                <a:solidFill>
                  <a:srgbClr val="4C4C4E"/>
                </a:solidFill>
                <a:latin typeface="+mj-lt"/>
                <a:ea typeface="Verdana" pitchFamily="34" charset="0"/>
                <a:cs typeface="Verdana" pitchFamily="34" charset="0"/>
              </a:rPr>
            </a:br>
            <a:r>
              <a:rPr lang="pt-BR" sz="2800" b="1" dirty="0" smtClean="0">
                <a:solidFill>
                  <a:srgbClr val="4C4C4E"/>
                </a:solidFill>
                <a:latin typeface="+mj-lt"/>
                <a:ea typeface="Verdana" pitchFamily="34" charset="0"/>
                <a:cs typeface="Verdana" pitchFamily="34" charset="0"/>
              </a:rPr>
              <a:t>(2013 e 2014)</a:t>
            </a:r>
            <a:endParaRPr lang="pt-BR" sz="2800" b="1" dirty="0">
              <a:solidFill>
                <a:srgbClr val="4C4C4E"/>
              </a:solidFill>
              <a:latin typeface="+mj-lt"/>
              <a:ea typeface="Verdana" pitchFamily="34" charset="0"/>
              <a:cs typeface="Verdana" pitchFamily="34" charset="0"/>
            </a:endParaRPr>
          </a:p>
        </p:txBody>
      </p:sp>
      <p:sp>
        <p:nvSpPr>
          <p:cNvPr id="2" name="CaixaDeTexto 1"/>
          <p:cNvSpPr txBox="1"/>
          <p:nvPr/>
        </p:nvSpPr>
        <p:spPr>
          <a:xfrm>
            <a:off x="683568" y="3247816"/>
            <a:ext cx="7848872" cy="1200329"/>
          </a:xfrm>
          <a:prstGeom prst="rect">
            <a:avLst/>
          </a:prstGeom>
          <a:noFill/>
        </p:spPr>
        <p:txBody>
          <a:bodyPr wrap="square" rtlCol="0">
            <a:spAutoFit/>
          </a:bodyPr>
          <a:lstStyle/>
          <a:p>
            <a:r>
              <a:rPr lang="pt-BR" b="1" dirty="0">
                <a:solidFill>
                  <a:schemeClr val="tx1">
                    <a:lumMod val="75000"/>
                    <a:lumOff val="25000"/>
                  </a:schemeClr>
                </a:solidFill>
              </a:rPr>
              <a:t>Por que utilizar essa ferramenta?</a:t>
            </a:r>
            <a:endParaRPr lang="pt-BR" b="1" dirty="0" smtClean="0">
              <a:solidFill>
                <a:schemeClr val="tx1">
                  <a:lumMod val="75000"/>
                  <a:lumOff val="25000"/>
                </a:schemeClr>
              </a:solidFill>
            </a:endParaRPr>
          </a:p>
          <a:p>
            <a:r>
              <a:rPr lang="pt-BR" dirty="0" smtClean="0"/>
              <a:t>No Dossiê, há um lista com o histórico de 9 Box do colaborador nos últimos 2 anos.</a:t>
            </a:r>
          </a:p>
          <a:p>
            <a:r>
              <a:rPr lang="pt-BR" dirty="0" smtClean="0"/>
              <a:t>Esta informação deverá ser importada através de um arquivo texto.</a:t>
            </a:r>
            <a:endParaRPr lang="pt-BR" dirty="0"/>
          </a:p>
        </p:txBody>
      </p:sp>
    </p:spTree>
    <p:extLst>
      <p:ext uri="{BB962C8B-B14F-4D97-AF65-F5344CB8AC3E}">
        <p14:creationId xmlns:p14="http://schemas.microsoft.com/office/powerpoint/2010/main" val="16850704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1714859" y="3145507"/>
            <a:ext cx="5600700" cy="2371725"/>
          </a:xfrm>
          <a:prstGeom prst="rect">
            <a:avLst/>
          </a:prstGeom>
        </p:spPr>
      </p:pic>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Histórico</a:t>
            </a:r>
            <a:r>
              <a:rPr lang="en-US" dirty="0" smtClean="0"/>
              <a:t> de 9-Box</a:t>
            </a:r>
            <a:endParaRPr lang="en-US" dirty="0"/>
          </a:p>
        </p:txBody>
      </p:sp>
      <p:sp>
        <p:nvSpPr>
          <p:cNvPr id="4" name="Texto explicativo retangular com cantos arredondados 3"/>
          <p:cNvSpPr/>
          <p:nvPr/>
        </p:nvSpPr>
        <p:spPr>
          <a:xfrm>
            <a:off x="395536" y="1378749"/>
            <a:ext cx="3499643" cy="1080120"/>
          </a:xfrm>
          <a:prstGeom prst="wedgeRoundRectCallout">
            <a:avLst>
              <a:gd name="adj1" fmla="val 29317"/>
              <a:gd name="adj2" fmla="val 10212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Deverá ser construído um arquivo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csv</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com 4 colunas. A segunda,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previousEvaluations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deverá sempre ter o valor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previousEvaluations</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5076056" y="2065387"/>
            <a:ext cx="3499643" cy="1080120"/>
          </a:xfrm>
          <a:prstGeom prst="wedgeRoundRectCallout">
            <a:avLst>
              <a:gd name="adj1" fmla="val -78877"/>
              <a:gd name="adj2" fmla="val 6873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É essencial manter o cabeçalho como o demonstrado aqui, respeitando letras maiúsculas e caracteres especiais: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UserId,previousEvaluations,year,box</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3740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81050" y="1513681"/>
            <a:ext cx="7581900" cy="4219575"/>
          </a:xfrm>
          <a:prstGeom prst="rect">
            <a:avLst/>
          </a:prstGeom>
        </p:spPr>
      </p:pic>
      <p:sp>
        <p:nvSpPr>
          <p:cNvPr id="4" name="Texto explicativo retangular com cantos arredondados 3"/>
          <p:cNvSpPr/>
          <p:nvPr/>
        </p:nvSpPr>
        <p:spPr>
          <a:xfrm>
            <a:off x="2627784" y="2204864"/>
            <a:ext cx="2952328" cy="1080120"/>
          </a:xfrm>
          <a:prstGeom prst="wedgeRoundRectCallout">
            <a:avLst>
              <a:gd name="adj1" fmla="val 51171"/>
              <a:gd name="adj2" fmla="val 17485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importar este arquivo, clique em “Importar Informação Estendida de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Histórico</a:t>
            </a:r>
            <a:r>
              <a:rPr lang="en-US" dirty="0" smtClean="0"/>
              <a:t> de 9-Box</a:t>
            </a:r>
            <a:endParaRPr lang="en-US" dirty="0"/>
          </a:p>
        </p:txBody>
      </p:sp>
    </p:spTree>
    <p:extLst>
      <p:ext uri="{BB962C8B-B14F-4D97-AF65-F5344CB8AC3E}">
        <p14:creationId xmlns:p14="http://schemas.microsoft.com/office/powerpoint/2010/main" val="9578446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666750" y="1171153"/>
            <a:ext cx="7810500" cy="5210175"/>
          </a:xfrm>
          <a:prstGeom prst="rect">
            <a:avLst/>
          </a:prstGeom>
        </p:spPr>
      </p:pic>
      <p:sp>
        <p:nvSpPr>
          <p:cNvPr id="4" name="Texto explicativo retangular com cantos arredondados 3"/>
          <p:cNvSpPr/>
          <p:nvPr/>
        </p:nvSpPr>
        <p:spPr>
          <a:xfrm>
            <a:off x="5580112" y="3212976"/>
            <a:ext cx="2952328" cy="495082"/>
          </a:xfrm>
          <a:prstGeom prst="wedgeRoundRectCallout">
            <a:avLst>
              <a:gd name="adj1" fmla="val -149493"/>
              <a:gd name="adj2" fmla="val 22231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“Informações sobre experiência”.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o explicativo retangular com cantos arredondados 4"/>
          <p:cNvSpPr/>
          <p:nvPr/>
        </p:nvSpPr>
        <p:spPr>
          <a:xfrm>
            <a:off x="4067944" y="2564904"/>
            <a:ext cx="1440160" cy="504056"/>
          </a:xfrm>
          <a:prstGeom prst="wedgeRoundRectCallout">
            <a:avLst>
              <a:gd name="adj1" fmla="val -109143"/>
              <a:gd name="adj2" fmla="val 15075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arquivo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csv</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o explicativo retangular com cantos arredondados 5"/>
          <p:cNvSpPr/>
          <p:nvPr/>
        </p:nvSpPr>
        <p:spPr>
          <a:xfrm>
            <a:off x="5004048" y="4871402"/>
            <a:ext cx="3960440" cy="1564099"/>
          </a:xfrm>
          <a:prstGeom prst="wedgeRoundRectCallout">
            <a:avLst>
              <a:gd name="adj1" fmla="val -70100"/>
              <a:gd name="adj2" fmla="val -8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 estiver importando dados de todos os usuários, selecione “Importar por recarga de todos os dados”. Esta opção removerá os dados anteriores durante a importação. Se estiver importando apenas alguns usuários, selecione “Importar por adição incremental”. Isso manterá os dados existentes.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Importando</a:t>
            </a:r>
            <a:r>
              <a:rPr lang="en-US" dirty="0" smtClean="0"/>
              <a:t> </a:t>
            </a:r>
            <a:r>
              <a:rPr lang="en-US" dirty="0" err="1" smtClean="0"/>
              <a:t>Histórico</a:t>
            </a:r>
            <a:r>
              <a:rPr lang="en-US" dirty="0" smtClean="0"/>
              <a:t> de 9-Box</a:t>
            </a:r>
            <a:endParaRPr lang="en-US" dirty="0"/>
          </a:p>
        </p:txBody>
      </p:sp>
    </p:spTree>
    <p:extLst>
      <p:ext uri="{BB962C8B-B14F-4D97-AF65-F5344CB8AC3E}">
        <p14:creationId xmlns:p14="http://schemas.microsoft.com/office/powerpoint/2010/main" val="2174670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0" y="2060848"/>
            <a:ext cx="9143999" cy="707886"/>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Gerenciar Usuários</a:t>
            </a:r>
            <a:endParaRPr lang="pt-BR" sz="4000" b="1" dirty="0">
              <a:solidFill>
                <a:srgbClr val="4C4C4E"/>
              </a:solidFill>
              <a:latin typeface="+mj-lt"/>
              <a:ea typeface="Verdana" pitchFamily="34" charset="0"/>
              <a:cs typeface="Verdana" pitchFamily="34" charset="0"/>
            </a:endParaRPr>
          </a:p>
        </p:txBody>
      </p:sp>
      <p:sp>
        <p:nvSpPr>
          <p:cNvPr id="2" name="CaixaDeTexto 1"/>
          <p:cNvSpPr txBox="1"/>
          <p:nvPr/>
        </p:nvSpPr>
        <p:spPr>
          <a:xfrm>
            <a:off x="683568" y="2840742"/>
            <a:ext cx="7848872" cy="2585323"/>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verificar e editar as informações de usuários, como status (ativo/inativo), gestor atual, etc.</a:t>
            </a:r>
          </a:p>
          <a:p>
            <a:r>
              <a:rPr lang="pt-BR" dirty="0" smtClean="0"/>
              <a:t>Como existe uma integração entre SAP e </a:t>
            </a:r>
            <a:r>
              <a:rPr lang="pt-BR" dirty="0" err="1" smtClean="0"/>
              <a:t>SuccessFactors</a:t>
            </a:r>
            <a:r>
              <a:rPr lang="pt-BR" dirty="0" smtClean="0"/>
              <a:t>, qualquer alteração estará vigente somente até o próximo dia. Então, somente altere as informações caso seja preciso extrair algum relatório ou realizar algum procedimento com essa informação no mesmo dia. Mudanças permanentes devem ser feitas diretamente no SAP.</a:t>
            </a:r>
          </a:p>
          <a:p>
            <a:endParaRPr lang="pt-BR" dirty="0"/>
          </a:p>
        </p:txBody>
      </p:sp>
    </p:spTree>
    <p:extLst>
      <p:ext uri="{BB962C8B-B14F-4D97-AF65-F5344CB8AC3E}">
        <p14:creationId xmlns:p14="http://schemas.microsoft.com/office/powerpoint/2010/main" val="12505049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0" y="1340768"/>
            <a:ext cx="8971428" cy="5000000"/>
          </a:xfrm>
          <a:prstGeom prst="rect">
            <a:avLst/>
          </a:prstGeom>
        </p:spPr>
      </p:pic>
      <p:sp>
        <p:nvSpPr>
          <p:cNvPr id="6" name="Texto explicativo retangular com cantos arredondados 5"/>
          <p:cNvSpPr/>
          <p:nvPr/>
        </p:nvSpPr>
        <p:spPr>
          <a:xfrm>
            <a:off x="755576" y="4581128"/>
            <a:ext cx="2592288" cy="936104"/>
          </a:xfrm>
          <a:prstGeom prst="wedgeRoundRectCallout">
            <a:avLst>
              <a:gd name="adj1" fmla="val 51817"/>
              <a:gd name="adj2" fmla="val 11647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“Atualizar Informações do usuário”, pesquise por “Gerenciar Usuários”</a:t>
            </a:r>
          </a:p>
        </p:txBody>
      </p:sp>
      <p:sp>
        <p:nvSpPr>
          <p:cNvPr id="5"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Usuários</a:t>
            </a:r>
            <a:endParaRPr lang="en-US" dirty="0"/>
          </a:p>
        </p:txBody>
      </p:sp>
    </p:spTree>
    <p:extLst>
      <p:ext uri="{BB962C8B-B14F-4D97-AF65-F5344CB8AC3E}">
        <p14:creationId xmlns:p14="http://schemas.microsoft.com/office/powerpoint/2010/main" val="3229011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52641" y="1268760"/>
            <a:ext cx="8800000" cy="4780952"/>
          </a:xfrm>
          <a:prstGeom prst="rect">
            <a:avLst/>
          </a:prstGeom>
        </p:spPr>
      </p:pic>
      <p:sp>
        <p:nvSpPr>
          <p:cNvPr id="8" name="Texto explicativo retangular com cantos arredondados 7"/>
          <p:cNvSpPr/>
          <p:nvPr/>
        </p:nvSpPr>
        <p:spPr>
          <a:xfrm>
            <a:off x="2915816" y="2852936"/>
            <a:ext cx="1820044" cy="504056"/>
          </a:xfrm>
          <a:prstGeom prst="wedgeRoundRectCallout">
            <a:avLst>
              <a:gd name="adj1" fmla="val -61743"/>
              <a:gd name="adj2" fmla="val -13738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Pesquise o usuário desejado</a:t>
            </a:r>
          </a:p>
        </p:txBody>
      </p:sp>
      <p:sp>
        <p:nvSpPr>
          <p:cNvPr id="5"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Usuários</a:t>
            </a:r>
            <a:endParaRPr lang="en-US" dirty="0"/>
          </a:p>
        </p:txBody>
      </p:sp>
    </p:spTree>
    <p:extLst>
      <p:ext uri="{BB962C8B-B14F-4D97-AF65-F5344CB8AC3E}">
        <p14:creationId xmlns:p14="http://schemas.microsoft.com/office/powerpoint/2010/main" val="3912401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899592" y="2060849"/>
            <a:ext cx="7416824" cy="1296144"/>
          </a:xfrm>
        </p:spPr>
        <p:txBody>
          <a:bodyPr/>
          <a:lstStyle/>
          <a:p>
            <a:pPr marL="0" indent="0">
              <a:buNone/>
            </a:pPr>
            <a:r>
              <a:rPr lang="pt-BR" sz="2400" dirty="0" smtClean="0"/>
              <a:t>As sessões de Calibração foram concluídas.</a:t>
            </a:r>
          </a:p>
          <a:p>
            <a:pPr marL="0" indent="0">
              <a:buNone/>
            </a:pPr>
            <a:r>
              <a:rPr lang="pt-BR" sz="2400" dirty="0" smtClean="0"/>
              <a:t>Agora, os formulários estão em poder dos </a:t>
            </a:r>
            <a:r>
              <a:rPr lang="pt-BR" sz="2400" dirty="0" err="1" smtClean="0"/>
              <a:t>BPs</a:t>
            </a:r>
            <a:r>
              <a:rPr lang="pt-BR" sz="2400" dirty="0" smtClean="0"/>
              <a:t>, em suas caixas de entrada. Tanto eles quantos os Administradores poderão encaminhá-los para a próxima etapa. Isto pode ser feito em massa, para tornar o trabalho mais fácil.</a:t>
            </a:r>
          </a:p>
          <a:p>
            <a:pPr marL="0" indent="0">
              <a:buNone/>
            </a:pPr>
            <a:r>
              <a:rPr lang="pt-BR" sz="2400" dirty="0" smtClean="0"/>
              <a:t>Para isso, utilize a funcionalidade “Encaminhar Formulários” como vimos anteriormente.</a:t>
            </a:r>
            <a:endParaRPr lang="pt-BR" sz="2400"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3520402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211668" y="1412776"/>
            <a:ext cx="8733333" cy="4638095"/>
          </a:xfrm>
          <a:prstGeom prst="rect">
            <a:avLst/>
          </a:prstGeom>
        </p:spPr>
      </p:pic>
      <p:sp>
        <p:nvSpPr>
          <p:cNvPr id="8" name="Texto explicativo retangular com cantos arredondados 7"/>
          <p:cNvSpPr/>
          <p:nvPr/>
        </p:nvSpPr>
        <p:spPr>
          <a:xfrm>
            <a:off x="4833958" y="4797152"/>
            <a:ext cx="1820044" cy="432048"/>
          </a:xfrm>
          <a:prstGeom prst="wedgeRoundRectCallout">
            <a:avLst>
              <a:gd name="adj1" fmla="val 84094"/>
              <a:gd name="adj2" fmla="val 13010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a:t>
            </a:r>
          </a:p>
        </p:txBody>
      </p:sp>
      <p:sp>
        <p:nvSpPr>
          <p:cNvPr id="9" name="Texto explicativo retangular com cantos arredondados 8"/>
          <p:cNvSpPr/>
          <p:nvPr/>
        </p:nvSpPr>
        <p:spPr>
          <a:xfrm>
            <a:off x="6372200" y="1162491"/>
            <a:ext cx="2376264" cy="1670975"/>
          </a:xfrm>
          <a:prstGeom prst="wedgeRoundRectCallout">
            <a:avLst>
              <a:gd name="adj1" fmla="val 15711"/>
              <a:gd name="adj2" fmla="val 1840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Nessa tela é possível editar as informações do usuário.</a:t>
            </a:r>
          </a:p>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 o usuário está vindo do SAP, essa integração irá sobrescrever todas as alterações feitas</a:t>
            </a:r>
          </a:p>
        </p:txBody>
      </p:sp>
      <p:sp>
        <p:nvSpPr>
          <p:cNvPr id="11" name="Texto explicativo retangular com cantos arredondados 10"/>
          <p:cNvSpPr/>
          <p:nvPr/>
        </p:nvSpPr>
        <p:spPr>
          <a:xfrm>
            <a:off x="2339752" y="5373216"/>
            <a:ext cx="4752528" cy="1296144"/>
          </a:xfrm>
          <a:prstGeom prst="wedgeRoundRectCallout">
            <a:avLst>
              <a:gd name="adj1" fmla="val -31210"/>
              <a:gd name="adj2" fmla="val -6272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Mesmo se um usuário não possuir gestor, esse campo não pode ficar em branco: esse campo deve estar com o valor “Sem Gestor”. Sem um gestor ou sem a informação “Sem Gestor”, o usuário não conseguirá acessar o sistema</a:t>
            </a:r>
          </a:p>
        </p:txBody>
      </p:sp>
      <p:sp>
        <p:nvSpPr>
          <p:cNvPr id="12" name="Texto explicativo retangular com cantos arredondados 11"/>
          <p:cNvSpPr/>
          <p:nvPr/>
        </p:nvSpPr>
        <p:spPr>
          <a:xfrm>
            <a:off x="4163110" y="3283984"/>
            <a:ext cx="4009290" cy="779626"/>
          </a:xfrm>
          <a:prstGeom prst="wedgeRoundRectCallout">
            <a:avLst>
              <a:gd name="adj1" fmla="val -75110"/>
              <a:gd name="adj2" fmla="val -1601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Esse campo determina qual Método de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Login</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será usado pelo usuário: VCBR deve deixar como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“SSO”.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Para VCNA e VCEAA,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“PWD”.</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Usuários</a:t>
            </a:r>
            <a:endParaRPr lang="en-US" dirty="0"/>
          </a:p>
        </p:txBody>
      </p:sp>
    </p:spTree>
    <p:extLst>
      <p:ext uri="{BB962C8B-B14F-4D97-AF65-F5344CB8AC3E}">
        <p14:creationId xmlns:p14="http://schemas.microsoft.com/office/powerpoint/2010/main" val="12988781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442912" y="1231354"/>
            <a:ext cx="8258175" cy="4933950"/>
          </a:xfrm>
          <a:prstGeom prst="rect">
            <a:avLst/>
          </a:prstGeom>
        </p:spPr>
      </p:pic>
      <p:sp>
        <p:nvSpPr>
          <p:cNvPr id="4" name="Texto explicativo retangular com cantos arredondados 3"/>
          <p:cNvSpPr/>
          <p:nvPr/>
        </p:nvSpPr>
        <p:spPr>
          <a:xfrm>
            <a:off x="4788024" y="1166094"/>
            <a:ext cx="3240360" cy="1110778"/>
          </a:xfrm>
          <a:prstGeom prst="wedgeRoundRectCallout">
            <a:avLst>
              <a:gd name="adj1" fmla="val -115457"/>
              <a:gd name="adj2" fmla="val 13344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É possível também adicionar novos usuários, como Administradores, por exemplo. Para isto, clique em “Adição detalhada de usuários”.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Usuários</a:t>
            </a:r>
            <a:endParaRPr lang="en-US" dirty="0"/>
          </a:p>
        </p:txBody>
      </p:sp>
    </p:spTree>
    <p:extLst>
      <p:ext uri="{BB962C8B-B14F-4D97-AF65-F5344CB8AC3E}">
        <p14:creationId xmlns:p14="http://schemas.microsoft.com/office/powerpoint/2010/main" val="263821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51520" y="1052736"/>
            <a:ext cx="5819126" cy="3035225"/>
          </a:xfrm>
          <a:prstGeom prst="rect">
            <a:avLst/>
          </a:prstGeom>
        </p:spPr>
      </p:pic>
      <p:pic>
        <p:nvPicPr>
          <p:cNvPr id="11" name="Imagem 10"/>
          <p:cNvPicPr>
            <a:picLocks noChangeAspect="1"/>
          </p:cNvPicPr>
          <p:nvPr/>
        </p:nvPicPr>
        <p:blipFill>
          <a:blip r:embed="rId3"/>
          <a:stretch>
            <a:fillRect/>
          </a:stretch>
        </p:blipFill>
        <p:spPr>
          <a:xfrm>
            <a:off x="2771800" y="3068960"/>
            <a:ext cx="6192686" cy="3261115"/>
          </a:xfrm>
          <a:prstGeom prst="rect">
            <a:avLst/>
          </a:prstGeom>
        </p:spPr>
      </p:pic>
      <p:sp>
        <p:nvSpPr>
          <p:cNvPr id="6" name="Texto explicativo retangular com cantos arredondados 5"/>
          <p:cNvSpPr/>
          <p:nvPr/>
        </p:nvSpPr>
        <p:spPr>
          <a:xfrm>
            <a:off x="5724126" y="1153877"/>
            <a:ext cx="3240360" cy="1110778"/>
          </a:xfrm>
          <a:prstGeom prst="wedgeRoundRectCallout">
            <a:avLst>
              <a:gd name="adj1" fmla="val -28415"/>
              <a:gd name="adj2" fmla="val 4532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Como dito na atualização de usuários, dê atenção especial aos campos “Método de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Login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“Usuário”, “Gestor” e “Gente e Gestão”.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o explicativo retangular com cantos arredondados 6"/>
          <p:cNvSpPr/>
          <p:nvPr/>
        </p:nvSpPr>
        <p:spPr>
          <a:xfrm>
            <a:off x="3491879" y="2314687"/>
            <a:ext cx="4752528" cy="820420"/>
          </a:xfrm>
          <a:prstGeom prst="wedgeRoundRectCallout">
            <a:avLst>
              <a:gd name="adj1" fmla="val -77820"/>
              <a:gd name="adj2" fmla="val 20093"/>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Este campo define qual o método de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login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o usuário utilizará: VCBR deve ser configurado para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SSO”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e VCNA e VCEEA deve ser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PWD”.</a:t>
            </a:r>
          </a:p>
        </p:txBody>
      </p:sp>
      <p:sp>
        <p:nvSpPr>
          <p:cNvPr id="8" name="Texto explicativo retangular com cantos arredondados 7"/>
          <p:cNvSpPr/>
          <p:nvPr/>
        </p:nvSpPr>
        <p:spPr>
          <a:xfrm>
            <a:off x="5868144" y="3797172"/>
            <a:ext cx="2948738" cy="2152108"/>
          </a:xfrm>
          <a:prstGeom prst="wedgeRoundRectCallout">
            <a:avLst>
              <a:gd name="adj1" fmla="val -70583"/>
              <a:gd name="adj2" fmla="val -6511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Mesmo se o usuário não tiver gerente, o campo “Gestor” não deve ficar em branco: seu valor deve ser  “</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No Manager”. </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Sem um valor neste campo, o usuário não conseguirá acessar o sistema. O mesmo vale para o campo “Gente e Gestão”.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247932" y="4221088"/>
            <a:ext cx="2523868" cy="2243567"/>
          </a:xfrm>
          <a:prstGeom prst="wedgeRoundRectCallout">
            <a:avLst>
              <a:gd name="adj1" fmla="val 16167"/>
              <a:gd name="adj2" fmla="val -9392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 o novo usuário for um colaborador e o método de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login</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SSO, o campo “Usuário” deve ser o mesmo usuário de rede, trocando o “\” por “@”.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Ex</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vid_vcnet@user123</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a:t>
            </a:r>
            <a:r>
              <a:rPr lang="en-US" dirty="0" err="1" smtClean="0"/>
              <a:t>Usuários</a:t>
            </a:r>
            <a:endParaRPr lang="en-US" dirty="0"/>
          </a:p>
        </p:txBody>
      </p:sp>
    </p:spTree>
    <p:extLst>
      <p:ext uri="{BB962C8B-B14F-4D97-AF65-F5344CB8AC3E}">
        <p14:creationId xmlns:p14="http://schemas.microsoft.com/office/powerpoint/2010/main" val="347969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2060848"/>
            <a:ext cx="9143999" cy="707886"/>
          </a:xfrm>
          <a:prstGeom prst="rect">
            <a:avLst/>
          </a:prstGeom>
        </p:spPr>
        <p:txBody>
          <a:bodyPr wrap="square">
            <a:spAutoFit/>
          </a:bodyPr>
          <a:lstStyle/>
          <a:p>
            <a:pPr algn="ctr">
              <a:buClr>
                <a:srgbClr val="22C0F1"/>
              </a:buClr>
            </a:pPr>
            <a:r>
              <a:rPr lang="pt-BR" sz="4000" b="1" dirty="0" err="1" smtClean="0">
                <a:solidFill>
                  <a:srgbClr val="4C4C4E"/>
                </a:solidFill>
                <a:latin typeface="+mj-lt"/>
                <a:ea typeface="Verdana" pitchFamily="34" charset="0"/>
                <a:cs typeface="Verdana" pitchFamily="34" charset="0"/>
              </a:rPr>
              <a:t>Resetando</a:t>
            </a:r>
            <a:r>
              <a:rPr lang="pt-BR" sz="4000" b="1" dirty="0" smtClean="0">
                <a:solidFill>
                  <a:srgbClr val="4C4C4E"/>
                </a:solidFill>
                <a:latin typeface="+mj-lt"/>
                <a:ea typeface="Verdana" pitchFamily="34" charset="0"/>
                <a:cs typeface="Verdana" pitchFamily="34" charset="0"/>
              </a:rPr>
              <a:t> Senhas</a:t>
            </a:r>
            <a:endParaRPr lang="pt-BR" sz="4000" b="1" dirty="0">
              <a:solidFill>
                <a:srgbClr val="4C4C4E"/>
              </a:solidFill>
              <a:latin typeface="+mj-lt"/>
              <a:ea typeface="Verdana" pitchFamily="34" charset="0"/>
              <a:cs typeface="Verdana" pitchFamily="34" charset="0"/>
            </a:endParaRPr>
          </a:p>
        </p:txBody>
      </p:sp>
      <p:sp>
        <p:nvSpPr>
          <p:cNvPr id="5" name="CaixaDeTexto 4"/>
          <p:cNvSpPr txBox="1"/>
          <p:nvPr/>
        </p:nvSpPr>
        <p:spPr>
          <a:xfrm>
            <a:off x="683568" y="2840742"/>
            <a:ext cx="7848872" cy="2031325"/>
          </a:xfrm>
          <a:prstGeom prst="rect">
            <a:avLst/>
          </a:prstGeom>
          <a:noFill/>
        </p:spPr>
        <p:txBody>
          <a:bodyPr wrap="square" rtlCol="0">
            <a:spAutoFit/>
          </a:bodyPr>
          <a:lstStyle/>
          <a:p>
            <a:r>
              <a:rPr lang="pt-BR" b="1" dirty="0" smtClean="0">
                <a:solidFill>
                  <a:schemeClr val="tx1">
                    <a:lumMod val="75000"/>
                    <a:lumOff val="25000"/>
                  </a:schemeClr>
                </a:solidFill>
              </a:rPr>
              <a:t>Por que utilizar esta ferramenta?</a:t>
            </a:r>
          </a:p>
          <a:p>
            <a:r>
              <a:rPr lang="pt-BR" dirty="0" smtClean="0"/>
              <a:t>Para </a:t>
            </a:r>
            <a:r>
              <a:rPr lang="pt-BR" dirty="0" err="1" smtClean="0"/>
              <a:t>resetar</a:t>
            </a:r>
            <a:r>
              <a:rPr lang="pt-BR" dirty="0" smtClean="0"/>
              <a:t> as senhas do usuário quando não for possível recuperá-la através da funcionalidade “Esqueci minha senha”.</a:t>
            </a:r>
          </a:p>
          <a:p>
            <a:r>
              <a:rPr lang="pt-BR" dirty="0" smtClean="0"/>
              <a:t>Para a VCBR, o acesso é feito diretamente via Single </a:t>
            </a:r>
            <a:r>
              <a:rPr lang="pt-BR" dirty="0" err="1" smtClean="0"/>
              <a:t>Sign</a:t>
            </a:r>
            <a:r>
              <a:rPr lang="pt-BR" dirty="0" smtClean="0"/>
              <a:t> </a:t>
            </a:r>
            <a:r>
              <a:rPr lang="pt-BR" dirty="0" err="1" smtClean="0"/>
              <a:t>On</a:t>
            </a:r>
            <a:r>
              <a:rPr lang="pt-BR" dirty="0" smtClean="0"/>
              <a:t>, dispensando a utilização de senha. Caso seja necessário alterar esta condição para algum usuário, verifique como fazer em “Gerenciando Usuários”, porém esta ação não é recomendada.</a:t>
            </a:r>
          </a:p>
        </p:txBody>
      </p:sp>
    </p:spTree>
    <p:extLst>
      <p:ext uri="{BB962C8B-B14F-4D97-AF65-F5344CB8AC3E}">
        <p14:creationId xmlns:p14="http://schemas.microsoft.com/office/powerpoint/2010/main" val="2373222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395536" y="1059478"/>
            <a:ext cx="8352928" cy="5393858"/>
          </a:xfrm>
          <a:prstGeom prst="rect">
            <a:avLst/>
          </a:prstGeom>
        </p:spPr>
      </p:pic>
      <p:sp>
        <p:nvSpPr>
          <p:cNvPr id="6" name="Texto explicativo retangular com cantos arredondados 5"/>
          <p:cNvSpPr/>
          <p:nvPr/>
        </p:nvSpPr>
        <p:spPr>
          <a:xfrm>
            <a:off x="2555776" y="3756407"/>
            <a:ext cx="2322604" cy="792088"/>
          </a:xfrm>
          <a:prstGeom prst="wedgeRoundRectCallout">
            <a:avLst>
              <a:gd name="adj1" fmla="val -68272"/>
              <a:gd name="adj2" fmla="val 16772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“Reiniciar Senha de Acesso do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Resetando</a:t>
            </a:r>
            <a:r>
              <a:rPr lang="en-US" dirty="0" smtClean="0"/>
              <a:t> </a:t>
            </a:r>
            <a:r>
              <a:rPr lang="en-US" dirty="0" err="1" smtClean="0"/>
              <a:t>Senhas</a:t>
            </a:r>
            <a:endParaRPr lang="en-US" dirty="0"/>
          </a:p>
        </p:txBody>
      </p:sp>
    </p:spTree>
    <p:extLst>
      <p:ext uri="{BB962C8B-B14F-4D97-AF65-F5344CB8AC3E}">
        <p14:creationId xmlns:p14="http://schemas.microsoft.com/office/powerpoint/2010/main" val="20713414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281880" y="980728"/>
            <a:ext cx="8610600" cy="5486400"/>
          </a:xfrm>
          <a:prstGeom prst="rect">
            <a:avLst/>
          </a:prstGeom>
        </p:spPr>
      </p:pic>
      <p:sp>
        <p:nvSpPr>
          <p:cNvPr id="6" name="Texto explicativo retangular com cantos arredondados 5"/>
          <p:cNvSpPr/>
          <p:nvPr/>
        </p:nvSpPr>
        <p:spPr>
          <a:xfrm>
            <a:off x="4572000" y="2924944"/>
            <a:ext cx="3600400" cy="792088"/>
          </a:xfrm>
          <a:prstGeom prst="wedgeRoundRectCallout">
            <a:avLst>
              <a:gd name="adj1" fmla="val -69345"/>
              <a:gd name="adj2" fmla="val -6259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É possível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resetar</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 senha individualmente ou de um grupo de usuários.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Resetando</a:t>
            </a:r>
            <a:r>
              <a:rPr lang="en-US" dirty="0" smtClean="0"/>
              <a:t> </a:t>
            </a:r>
            <a:r>
              <a:rPr lang="en-US" dirty="0" err="1" smtClean="0"/>
              <a:t>Senhas</a:t>
            </a:r>
            <a:endParaRPr lang="en-US" dirty="0"/>
          </a:p>
        </p:txBody>
      </p:sp>
    </p:spTree>
    <p:extLst>
      <p:ext uri="{BB962C8B-B14F-4D97-AF65-F5344CB8AC3E}">
        <p14:creationId xmlns:p14="http://schemas.microsoft.com/office/powerpoint/2010/main" val="10341894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95537" y="959214"/>
            <a:ext cx="8352926" cy="5494122"/>
          </a:xfrm>
          <a:prstGeom prst="rect">
            <a:avLst/>
          </a:prstGeom>
        </p:spPr>
      </p:pic>
      <p:sp>
        <p:nvSpPr>
          <p:cNvPr id="6" name="Texto explicativo retangular com cantos arredondados 5"/>
          <p:cNvSpPr/>
          <p:nvPr/>
        </p:nvSpPr>
        <p:spPr>
          <a:xfrm>
            <a:off x="5382544" y="4310238"/>
            <a:ext cx="1674532" cy="576064"/>
          </a:xfrm>
          <a:prstGeom prst="wedgeRoundRectCallout">
            <a:avLst>
              <a:gd name="adj1" fmla="val -94031"/>
              <a:gd name="adj2" fmla="val -2552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Pesquise o usuário desejado.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5384892" y="5021747"/>
            <a:ext cx="2253774" cy="648072"/>
          </a:xfrm>
          <a:prstGeom prst="wedgeRoundRectCallout">
            <a:avLst>
              <a:gd name="adj1" fmla="val -146501"/>
              <a:gd name="adj2" fmla="val 7123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Selecione o usuário e digite a nova senha.</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3953310" y="6151848"/>
            <a:ext cx="3427002" cy="519305"/>
          </a:xfrm>
          <a:prstGeom prst="wedgeRoundRectCallout">
            <a:avLst>
              <a:gd name="adj1" fmla="val -72127"/>
              <a:gd name="adj2" fmla="val -4624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Para finalizar, clique em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Pré</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definir a Senha de acesso do usuário”.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Resetando</a:t>
            </a:r>
            <a:r>
              <a:rPr lang="en-US" dirty="0" smtClean="0"/>
              <a:t> </a:t>
            </a:r>
            <a:r>
              <a:rPr lang="en-US" dirty="0" err="1" smtClean="0"/>
              <a:t>Senhas</a:t>
            </a:r>
            <a:endParaRPr lang="en-US" dirty="0"/>
          </a:p>
        </p:txBody>
      </p:sp>
    </p:spTree>
    <p:extLst>
      <p:ext uri="{BB962C8B-B14F-4D97-AF65-F5344CB8AC3E}">
        <p14:creationId xmlns:p14="http://schemas.microsoft.com/office/powerpoint/2010/main" val="23049752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p:cNvPicPr>
            <a:picLocks noChangeAspect="1"/>
          </p:cNvPicPr>
          <p:nvPr/>
        </p:nvPicPr>
        <p:blipFill>
          <a:blip r:embed="rId2"/>
          <a:stretch>
            <a:fillRect/>
          </a:stretch>
        </p:blipFill>
        <p:spPr>
          <a:xfrm>
            <a:off x="171450" y="1292696"/>
            <a:ext cx="8801100" cy="4800600"/>
          </a:xfrm>
          <a:prstGeom prst="rect">
            <a:avLst/>
          </a:prstGeom>
        </p:spPr>
      </p:pic>
      <p:sp>
        <p:nvSpPr>
          <p:cNvPr id="4" name="Texto explicativo retangular com cantos arredondados 3"/>
          <p:cNvSpPr/>
          <p:nvPr/>
        </p:nvSpPr>
        <p:spPr>
          <a:xfrm>
            <a:off x="4755221" y="2722858"/>
            <a:ext cx="3960440" cy="2438980"/>
          </a:xfrm>
          <a:prstGeom prst="wedgeRoundRectCallout">
            <a:avLst>
              <a:gd name="adj1" fmla="val -77766"/>
              <a:gd name="adj2" fmla="val -21601"/>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ATENÇÃO!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Caso você selecione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Pré</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definir as Senhas d Acesso dos usuários </a:t>
            </a:r>
            <a:r>
              <a:rPr lang="pt-BR" sz="1400" b="1" dirty="0" smtClean="0">
                <a:solidFill>
                  <a:schemeClr val="bg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no grupo</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tenha cuidado e uma atenção especial pois o botão diz “Redefinir as Senhas de Acesso dos Usuários”.</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Diferente da opção de reset individual, onde havia uma pesquisa antes do reset da senha, clicar neste botão já </a:t>
            </a:r>
            <a:r>
              <a:rPr lang="pt-BR" sz="1400" dirty="0" err="1" smtClean="0">
                <a:solidFill>
                  <a:schemeClr val="bg1"/>
                </a:solidFill>
                <a:latin typeface="Tahoma" panose="020B0604030504040204" pitchFamily="34" charset="0"/>
                <a:ea typeface="Tahoma" panose="020B0604030504040204" pitchFamily="34" charset="0"/>
                <a:cs typeface="Tahoma" panose="020B0604030504040204" pitchFamily="34" charset="0"/>
              </a:rPr>
              <a:t>resetará</a:t>
            </a: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 a senha dos usuários incluídos nos filtros sem confirmação.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6" name="Conector de seta reta 5"/>
          <p:cNvCxnSpPr/>
          <p:nvPr/>
        </p:nvCxnSpPr>
        <p:spPr>
          <a:xfrm flipH="1">
            <a:off x="3203848" y="5013176"/>
            <a:ext cx="1627510" cy="86409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Resetando</a:t>
            </a:r>
            <a:r>
              <a:rPr lang="en-US" dirty="0" smtClean="0"/>
              <a:t> </a:t>
            </a:r>
            <a:r>
              <a:rPr lang="en-US" dirty="0" err="1" smtClean="0"/>
              <a:t>Senhas</a:t>
            </a:r>
            <a:endParaRPr lang="en-US" dirty="0"/>
          </a:p>
        </p:txBody>
      </p:sp>
    </p:spTree>
    <p:extLst>
      <p:ext uri="{BB962C8B-B14F-4D97-AF65-F5344CB8AC3E}">
        <p14:creationId xmlns:p14="http://schemas.microsoft.com/office/powerpoint/2010/main" val="27882779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2060848"/>
            <a:ext cx="9143999" cy="707886"/>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Modificar </a:t>
            </a:r>
            <a:r>
              <a:rPr lang="pt-BR" sz="4000" b="1" dirty="0">
                <a:solidFill>
                  <a:srgbClr val="4C4C4E"/>
                </a:solidFill>
                <a:latin typeface="+mj-lt"/>
                <a:ea typeface="Verdana" pitchFamily="34" charset="0"/>
                <a:cs typeface="Verdana" pitchFamily="34" charset="0"/>
              </a:rPr>
              <a:t>Notificações de </a:t>
            </a:r>
            <a:r>
              <a:rPr lang="pt-BR" sz="4000" b="1" dirty="0" err="1" smtClean="0">
                <a:solidFill>
                  <a:srgbClr val="4C4C4E"/>
                </a:solidFill>
                <a:latin typeface="+mj-lt"/>
                <a:ea typeface="Verdana" pitchFamily="34" charset="0"/>
                <a:cs typeface="Verdana" pitchFamily="34" charset="0"/>
              </a:rPr>
              <a:t>Email</a:t>
            </a:r>
            <a:endParaRPr lang="pt-BR" sz="4000" b="1" dirty="0">
              <a:solidFill>
                <a:srgbClr val="4C4C4E"/>
              </a:solidFill>
              <a:latin typeface="+mj-lt"/>
              <a:ea typeface="Verdana" pitchFamily="34" charset="0"/>
              <a:cs typeface="Verdana" pitchFamily="34" charset="0"/>
            </a:endParaRPr>
          </a:p>
        </p:txBody>
      </p:sp>
      <p:sp>
        <p:nvSpPr>
          <p:cNvPr id="5" name="CaixaDeTexto 4"/>
          <p:cNvSpPr txBox="1"/>
          <p:nvPr/>
        </p:nvSpPr>
        <p:spPr>
          <a:xfrm>
            <a:off x="683568" y="2840742"/>
            <a:ext cx="7848872" cy="1200329"/>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editar e ativar/inativar notificações de </a:t>
            </a:r>
            <a:r>
              <a:rPr lang="pt-BR" dirty="0" err="1" smtClean="0"/>
              <a:t>email</a:t>
            </a:r>
            <a:r>
              <a:rPr lang="pt-BR" dirty="0" smtClean="0"/>
              <a:t>.</a:t>
            </a:r>
          </a:p>
          <a:p>
            <a:r>
              <a:rPr lang="pt-BR" dirty="0" smtClean="0"/>
              <a:t>Essas notificações são enviadas para usuários e são disparadas automaticamente por algumas funcionalidades do sistema, como criação de metas, exclusão, etc.</a:t>
            </a:r>
            <a:endParaRPr lang="pt-BR" dirty="0"/>
          </a:p>
        </p:txBody>
      </p:sp>
    </p:spTree>
    <p:extLst>
      <p:ext uri="{BB962C8B-B14F-4D97-AF65-F5344CB8AC3E}">
        <p14:creationId xmlns:p14="http://schemas.microsoft.com/office/powerpoint/2010/main" val="21425787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79512" y="1268760"/>
            <a:ext cx="8714286" cy="4980952"/>
          </a:xfrm>
          <a:prstGeom prst="rect">
            <a:avLst/>
          </a:prstGeom>
        </p:spPr>
      </p:pic>
      <p:sp>
        <p:nvSpPr>
          <p:cNvPr id="6" name="Texto explicativo retangular com cantos arredondados 5"/>
          <p:cNvSpPr/>
          <p:nvPr/>
        </p:nvSpPr>
        <p:spPr>
          <a:xfrm>
            <a:off x="2987824" y="3212976"/>
            <a:ext cx="2811870" cy="1080120"/>
          </a:xfrm>
          <a:prstGeom prst="wedgeRoundRectCallout">
            <a:avLst>
              <a:gd name="adj1" fmla="val -36842"/>
              <a:gd name="adj2" fmla="val 11101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“Configurações da empresa”, pesquise por “Configurações dos Modelos de Notificação por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email</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5"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Modificando</a:t>
            </a:r>
            <a:r>
              <a:rPr lang="en-US" dirty="0" smtClean="0"/>
              <a:t> </a:t>
            </a:r>
            <a:r>
              <a:rPr lang="en-US" dirty="0" err="1" smtClean="0"/>
              <a:t>Notificações</a:t>
            </a:r>
            <a:r>
              <a:rPr lang="en-US" dirty="0" smtClean="0"/>
              <a:t> de e-mail</a:t>
            </a:r>
            <a:endParaRPr lang="en-US" dirty="0"/>
          </a:p>
        </p:txBody>
      </p:sp>
    </p:spTree>
    <p:extLst>
      <p:ext uri="{BB962C8B-B14F-4D97-AF65-F5344CB8AC3E}">
        <p14:creationId xmlns:p14="http://schemas.microsoft.com/office/powerpoint/2010/main" val="1518753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ext uri="{D42A27DB-BD31-4B8C-83A1-F6EECF244321}">
                <p14:modId xmlns:p14="http://schemas.microsoft.com/office/powerpoint/2010/main" val="336878531"/>
              </p:ext>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6570304" y="4225167"/>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6759284" y="2532980"/>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6757175" y="4617133"/>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227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23508" y="1700809"/>
            <a:ext cx="8445092" cy="3629530"/>
          </a:xfrm>
          <a:prstGeom prst="rect">
            <a:avLst/>
          </a:prstGeom>
        </p:spPr>
      </p:pic>
      <p:sp>
        <p:nvSpPr>
          <p:cNvPr id="6" name="Texto explicativo retangular com cantos arredondados 5"/>
          <p:cNvSpPr/>
          <p:nvPr/>
        </p:nvSpPr>
        <p:spPr>
          <a:xfrm>
            <a:off x="2915816" y="2924944"/>
            <a:ext cx="2180084" cy="792088"/>
          </a:xfrm>
          <a:prstGeom prst="wedgeRoundRectCallout">
            <a:avLst>
              <a:gd name="adj1" fmla="val -54067"/>
              <a:gd name="adj2" fmla="val 10365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um dos modelos de notificação de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email</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Modificando</a:t>
            </a:r>
            <a:r>
              <a:rPr lang="en-US" dirty="0" smtClean="0"/>
              <a:t> </a:t>
            </a:r>
            <a:r>
              <a:rPr lang="en-US" dirty="0" err="1" smtClean="0"/>
              <a:t>Notificações</a:t>
            </a:r>
            <a:r>
              <a:rPr lang="en-US" dirty="0" smtClean="0"/>
              <a:t> de e-mail</a:t>
            </a:r>
            <a:endParaRPr lang="en-US" dirty="0"/>
          </a:p>
        </p:txBody>
      </p:sp>
    </p:spTree>
    <p:extLst>
      <p:ext uri="{BB962C8B-B14F-4D97-AF65-F5344CB8AC3E}">
        <p14:creationId xmlns:p14="http://schemas.microsoft.com/office/powerpoint/2010/main" val="17516499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357158" y="1679547"/>
            <a:ext cx="8520668" cy="4332930"/>
          </a:xfrm>
          <a:prstGeom prst="rect">
            <a:avLst/>
          </a:prstGeom>
        </p:spPr>
      </p:pic>
      <p:sp>
        <p:nvSpPr>
          <p:cNvPr id="6" name="Texto explicativo retangular com cantos arredondados 5"/>
          <p:cNvSpPr/>
          <p:nvPr/>
        </p:nvSpPr>
        <p:spPr>
          <a:xfrm>
            <a:off x="3059832" y="2780928"/>
            <a:ext cx="1820044" cy="576064"/>
          </a:xfrm>
          <a:prstGeom prst="wedgeRoundRectCallout">
            <a:avLst>
              <a:gd name="adj1" fmla="val 112703"/>
              <a:gd name="adj2" fmla="val 4871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Edite o Assunto do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email</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o explicativo retangular com cantos arredondados 7"/>
          <p:cNvSpPr/>
          <p:nvPr/>
        </p:nvSpPr>
        <p:spPr>
          <a:xfrm>
            <a:off x="3059832" y="5013176"/>
            <a:ext cx="1820044" cy="504056"/>
          </a:xfrm>
          <a:prstGeom prst="wedgeRoundRectCallout">
            <a:avLst>
              <a:gd name="adj1" fmla="val 65952"/>
              <a:gd name="adj2" fmla="val -4332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Edite o corpo do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email</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o explicativo retangular com cantos arredondados 8"/>
          <p:cNvSpPr/>
          <p:nvPr/>
        </p:nvSpPr>
        <p:spPr>
          <a:xfrm>
            <a:off x="6378051" y="5157192"/>
            <a:ext cx="1820044" cy="533400"/>
          </a:xfrm>
          <a:prstGeom prst="wedgeRoundRectCallout">
            <a:avLst>
              <a:gd name="adj1" fmla="val -64534"/>
              <a:gd name="adj2" fmla="val 12129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 alterações”</a:t>
            </a:r>
          </a:p>
        </p:txBody>
      </p:sp>
      <p:sp>
        <p:nvSpPr>
          <p:cNvPr id="10"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Modificando</a:t>
            </a:r>
            <a:r>
              <a:rPr lang="en-US" dirty="0" smtClean="0"/>
              <a:t> </a:t>
            </a:r>
            <a:r>
              <a:rPr lang="en-US" dirty="0" err="1" smtClean="0"/>
              <a:t>Notificações</a:t>
            </a:r>
            <a:r>
              <a:rPr lang="en-US" dirty="0" smtClean="0"/>
              <a:t> de e-mail</a:t>
            </a:r>
            <a:endParaRPr lang="en-US" dirty="0"/>
          </a:p>
        </p:txBody>
      </p:sp>
    </p:spTree>
    <p:extLst>
      <p:ext uri="{BB962C8B-B14F-4D97-AF65-F5344CB8AC3E}">
        <p14:creationId xmlns:p14="http://schemas.microsoft.com/office/powerpoint/2010/main" val="26860618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srcRect l="4619" t="13578" r="49446" b="14563"/>
          <a:stretch/>
        </p:blipFill>
        <p:spPr>
          <a:xfrm>
            <a:off x="1547665" y="1190632"/>
            <a:ext cx="5839762" cy="5136176"/>
          </a:xfrm>
          <a:prstGeom prst="rect">
            <a:avLst/>
          </a:prstGeom>
        </p:spPr>
      </p:pic>
      <p:sp>
        <p:nvSpPr>
          <p:cNvPr id="8" name="Texto explicativo retangular com cantos arredondados 7"/>
          <p:cNvSpPr/>
          <p:nvPr/>
        </p:nvSpPr>
        <p:spPr>
          <a:xfrm>
            <a:off x="2609436" y="4293096"/>
            <a:ext cx="3186700" cy="945604"/>
          </a:xfrm>
          <a:prstGeom prst="wedgeRoundRectCallout">
            <a:avLst>
              <a:gd name="adj1" fmla="val 37708"/>
              <a:gd name="adj2" fmla="val 10882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Para os casos de notificações Consolidadas (não enviadas em tempo real), é possível mudar a periodicidade do envio de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email</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o explicativo retangular com cantos arredondados 9"/>
          <p:cNvSpPr/>
          <p:nvPr/>
        </p:nvSpPr>
        <p:spPr>
          <a:xfrm>
            <a:off x="4361706" y="6021288"/>
            <a:ext cx="2946597" cy="684315"/>
          </a:xfrm>
          <a:prstGeom prst="wedgeRoundRectCallout">
            <a:avLst>
              <a:gd name="adj1" fmla="val -63620"/>
              <a:gd name="adj2" fmla="val -3470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 Configurações de Notificação”</a:t>
            </a:r>
          </a:p>
        </p:txBody>
      </p:sp>
      <p:sp>
        <p:nvSpPr>
          <p:cNvPr id="6" name="Espaço Reservado para Conteúdo 2"/>
          <p:cNvSpPr>
            <a:spLocks noGrp="1"/>
          </p:cNvSpPr>
          <p:nvPr/>
        </p:nvSpPr>
        <p:spPr bwMode="gray">
          <a:xfrm>
            <a:off x="395536" y="247770"/>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Modificando</a:t>
            </a:r>
            <a:r>
              <a:rPr lang="en-US" dirty="0" smtClean="0"/>
              <a:t> </a:t>
            </a:r>
            <a:r>
              <a:rPr lang="en-US" dirty="0" err="1" smtClean="0"/>
              <a:t>Notificações</a:t>
            </a:r>
            <a:r>
              <a:rPr lang="en-US" dirty="0" smtClean="0"/>
              <a:t> de e-mail</a:t>
            </a:r>
            <a:endParaRPr lang="en-US" dirty="0"/>
          </a:p>
        </p:txBody>
      </p:sp>
    </p:spTree>
    <p:extLst>
      <p:ext uri="{BB962C8B-B14F-4D97-AF65-F5344CB8AC3E}">
        <p14:creationId xmlns:p14="http://schemas.microsoft.com/office/powerpoint/2010/main" val="17507388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2060848"/>
            <a:ext cx="9143999" cy="707886"/>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Gerenciamento de Proxy</a:t>
            </a:r>
            <a:endParaRPr lang="pt-BR" sz="4000" b="1" dirty="0">
              <a:solidFill>
                <a:srgbClr val="4C4C4E"/>
              </a:solidFill>
              <a:latin typeface="+mj-lt"/>
              <a:ea typeface="Verdana" pitchFamily="34" charset="0"/>
              <a:cs typeface="Verdana" pitchFamily="34" charset="0"/>
            </a:endParaRPr>
          </a:p>
        </p:txBody>
      </p:sp>
      <p:sp>
        <p:nvSpPr>
          <p:cNvPr id="8" name="CaixaDeTexto 7"/>
          <p:cNvSpPr txBox="1"/>
          <p:nvPr/>
        </p:nvSpPr>
        <p:spPr>
          <a:xfrm>
            <a:off x="683568" y="2840742"/>
            <a:ext cx="7848872" cy="646331"/>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conceder acesso à um usuário acessar o sistema no nome de outro.</a:t>
            </a:r>
            <a:endParaRPr lang="pt-BR" dirty="0"/>
          </a:p>
        </p:txBody>
      </p:sp>
    </p:spTree>
    <p:extLst>
      <p:ext uri="{BB962C8B-B14F-4D97-AF65-F5344CB8AC3E}">
        <p14:creationId xmlns:p14="http://schemas.microsoft.com/office/powerpoint/2010/main" val="12473459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248" y="1484784"/>
            <a:ext cx="8961905" cy="4923809"/>
          </a:xfrm>
          <a:prstGeom prst="rect">
            <a:avLst/>
          </a:prstGeom>
        </p:spPr>
      </p:pic>
      <p:sp>
        <p:nvSpPr>
          <p:cNvPr id="8" name="Texto explicativo retangular com cantos arredondados 7"/>
          <p:cNvSpPr/>
          <p:nvPr/>
        </p:nvSpPr>
        <p:spPr>
          <a:xfrm>
            <a:off x="1547664" y="3645024"/>
            <a:ext cx="2709438" cy="905214"/>
          </a:xfrm>
          <a:prstGeom prst="wedgeRoundRectCallout">
            <a:avLst>
              <a:gd name="adj1" fmla="val 56536"/>
              <a:gd name="adj2" fmla="val 15588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“Definir permissões do usuário”, pesquise por “Gerenciar funções de permissão”</a:t>
            </a:r>
          </a:p>
        </p:txBody>
      </p:sp>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4259836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1" y="1532852"/>
            <a:ext cx="8762359" cy="4421621"/>
          </a:xfrm>
          <a:prstGeom prst="rect">
            <a:avLst/>
          </a:prstGeom>
        </p:spPr>
      </p:pic>
      <p:sp>
        <p:nvSpPr>
          <p:cNvPr id="6" name="Texto explicativo retangular com cantos arredondados 5"/>
          <p:cNvSpPr/>
          <p:nvPr/>
        </p:nvSpPr>
        <p:spPr>
          <a:xfrm>
            <a:off x="1403648" y="4005064"/>
            <a:ext cx="2160240" cy="864096"/>
          </a:xfrm>
          <a:prstGeom prst="wedgeRoundRectCallout">
            <a:avLst>
              <a:gd name="adj1" fmla="val -59873"/>
              <a:gd name="adj2" fmla="val -9108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“Criar novo” ou clique na Função existente de proxy</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14653316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58150" y="1628800"/>
            <a:ext cx="8342857" cy="4352381"/>
          </a:xfrm>
          <a:prstGeom prst="rect">
            <a:avLst/>
          </a:prstGeom>
        </p:spPr>
      </p:pic>
      <p:sp>
        <p:nvSpPr>
          <p:cNvPr id="6" name="Texto explicativo retangular com cantos arredondados 5"/>
          <p:cNvSpPr/>
          <p:nvPr/>
        </p:nvSpPr>
        <p:spPr>
          <a:xfrm>
            <a:off x="4522434" y="3395018"/>
            <a:ext cx="2159324" cy="610046"/>
          </a:xfrm>
          <a:prstGeom prst="wedgeRoundRectCallout">
            <a:avLst>
              <a:gd name="adj1" fmla="val -67458"/>
              <a:gd name="adj2" fmla="val -9261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Insira um nome para a Função de permissão</a:t>
            </a:r>
          </a:p>
        </p:txBody>
      </p:sp>
      <p:sp>
        <p:nvSpPr>
          <p:cNvPr id="8" name="Texto explicativo retangular com cantos arredondados 7"/>
          <p:cNvSpPr/>
          <p:nvPr/>
        </p:nvSpPr>
        <p:spPr>
          <a:xfrm>
            <a:off x="2267744" y="4437112"/>
            <a:ext cx="1512168" cy="504056"/>
          </a:xfrm>
          <a:prstGeom prst="wedgeRoundRectCallout">
            <a:avLst>
              <a:gd name="adj1" fmla="val -78878"/>
              <a:gd name="adj2" fmla="val -5145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“Permissão”</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27861077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899592" y="1107367"/>
            <a:ext cx="7392341" cy="5258189"/>
          </a:xfrm>
          <a:prstGeom prst="rect">
            <a:avLst/>
          </a:prstGeom>
        </p:spPr>
      </p:pic>
      <p:sp>
        <p:nvSpPr>
          <p:cNvPr id="6" name="Texto explicativo retangular com cantos arredondados 5"/>
          <p:cNvSpPr/>
          <p:nvPr/>
        </p:nvSpPr>
        <p:spPr>
          <a:xfrm>
            <a:off x="3131840" y="2060848"/>
            <a:ext cx="1890556" cy="576064"/>
          </a:xfrm>
          <a:prstGeom prst="wedgeRoundRectCallout">
            <a:avLst>
              <a:gd name="adj1" fmla="val -59397"/>
              <a:gd name="adj2" fmla="val 17194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“Dados do colaborador”</a:t>
            </a:r>
          </a:p>
        </p:txBody>
      </p:sp>
      <p:sp>
        <p:nvSpPr>
          <p:cNvPr id="8" name="Texto explicativo retangular com cantos arredondados 7"/>
          <p:cNvSpPr/>
          <p:nvPr/>
        </p:nvSpPr>
        <p:spPr>
          <a:xfrm>
            <a:off x="5777337" y="2996952"/>
            <a:ext cx="1890556" cy="498954"/>
          </a:xfrm>
          <a:prstGeom prst="wedgeRoundRectCallout">
            <a:avLst>
              <a:gd name="adj1" fmla="val 39352"/>
              <a:gd name="adj2" fmla="val 14548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edição para a “Proxy”</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37050873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63485" y="1556792"/>
            <a:ext cx="8876828" cy="4492541"/>
          </a:xfrm>
          <a:prstGeom prst="rect">
            <a:avLst/>
          </a:prstGeom>
        </p:spPr>
      </p:pic>
      <p:sp>
        <p:nvSpPr>
          <p:cNvPr id="6" name="Texto explicativo retangular com cantos arredondados 5"/>
          <p:cNvSpPr/>
          <p:nvPr/>
        </p:nvSpPr>
        <p:spPr>
          <a:xfrm>
            <a:off x="1331640" y="4077072"/>
            <a:ext cx="1368152" cy="576064"/>
          </a:xfrm>
          <a:prstGeom prst="wedgeRoundRectCallout">
            <a:avLst>
              <a:gd name="adj1" fmla="val -49277"/>
              <a:gd name="adj2" fmla="val 130624"/>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“Adicionar”</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8873677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115616" y="1052736"/>
            <a:ext cx="7219753" cy="5198935"/>
          </a:xfrm>
          <a:prstGeom prst="rect">
            <a:avLst/>
          </a:prstGeom>
        </p:spPr>
      </p:pic>
      <p:sp>
        <p:nvSpPr>
          <p:cNvPr id="6" name="Texto explicativo retangular com cantos arredondados 5"/>
          <p:cNvSpPr/>
          <p:nvPr/>
        </p:nvSpPr>
        <p:spPr>
          <a:xfrm>
            <a:off x="5736480" y="2420888"/>
            <a:ext cx="2219896" cy="648072"/>
          </a:xfrm>
          <a:prstGeom prst="wedgeRoundRectCallout">
            <a:avLst>
              <a:gd name="adj1" fmla="val -85199"/>
              <a:gd name="adj2" fmla="val -103873"/>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os usuários que terão acesso concedido</a:t>
            </a:r>
          </a:p>
        </p:txBody>
      </p:sp>
      <p:sp>
        <p:nvSpPr>
          <p:cNvPr id="8" name="Texto explicativo retangular com cantos arredondados 7"/>
          <p:cNvSpPr/>
          <p:nvPr/>
        </p:nvSpPr>
        <p:spPr>
          <a:xfrm>
            <a:off x="1979712" y="4725144"/>
            <a:ext cx="2219896" cy="504056"/>
          </a:xfrm>
          <a:prstGeom prst="wedgeRoundRectCallout">
            <a:avLst>
              <a:gd name="adj1" fmla="val -3413"/>
              <a:gd name="adj2" fmla="val -17491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a população de destino</a:t>
            </a:r>
          </a:p>
        </p:txBody>
      </p:sp>
      <p:sp>
        <p:nvSpPr>
          <p:cNvPr id="9" name="Texto explicativo retangular com cantos arredondados 8"/>
          <p:cNvSpPr/>
          <p:nvPr/>
        </p:nvSpPr>
        <p:spPr>
          <a:xfrm>
            <a:off x="5154836" y="5203840"/>
            <a:ext cx="2219896" cy="504056"/>
          </a:xfrm>
          <a:prstGeom prst="wedgeRoundRectCallout">
            <a:avLst>
              <a:gd name="adj1" fmla="val 29769"/>
              <a:gd name="adj2" fmla="val 8207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“Concluído”</a:t>
            </a:r>
          </a:p>
        </p:txBody>
      </p:sp>
      <p:sp>
        <p:nvSpPr>
          <p:cNvPr id="10"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352655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Conteúdo 1"/>
          <p:cNvSpPr>
            <a:spLocks noGrp="1"/>
          </p:cNvSpPr>
          <p:nvPr>
            <p:ph idx="1"/>
          </p:nvPr>
        </p:nvSpPr>
        <p:spPr>
          <a:xfrm>
            <a:off x="395536" y="2060849"/>
            <a:ext cx="8336340" cy="1296144"/>
          </a:xfrm>
        </p:spPr>
        <p:txBody>
          <a:bodyPr/>
          <a:lstStyle/>
          <a:p>
            <a:pPr marL="0" indent="0">
              <a:buNone/>
            </a:pPr>
            <a:r>
              <a:rPr lang="pt-BR" sz="2400" dirty="0" smtClean="0"/>
              <a:t>Após as etapas de Feedback e Assinatura, o ciclo está completo.</a:t>
            </a:r>
          </a:p>
          <a:p>
            <a:pPr marL="0" indent="0">
              <a:buNone/>
            </a:pPr>
            <a:r>
              <a:rPr lang="pt-BR" sz="2400" dirty="0" smtClean="0"/>
              <a:t>Neste momento, será necessário atualizar algumas funções de permissão para remover a edição de algumas partes do Perfil do Colaborador, que devem estar abertas apenas durante o ciclo.</a:t>
            </a:r>
          </a:p>
          <a:p>
            <a:pPr marL="0" indent="0">
              <a:buNone/>
            </a:pPr>
            <a:r>
              <a:rPr lang="pt-BR" sz="2400" dirty="0" smtClean="0"/>
              <a:t>São elas:</a:t>
            </a:r>
          </a:p>
          <a:p>
            <a:r>
              <a:rPr lang="en-US" sz="1800" dirty="0" err="1" smtClean="0"/>
              <a:t>Principais</a:t>
            </a:r>
            <a:r>
              <a:rPr lang="en-US" sz="1800" dirty="0" smtClean="0"/>
              <a:t> </a:t>
            </a:r>
            <a:r>
              <a:rPr lang="en-US" sz="1800" dirty="0" err="1" smtClean="0"/>
              <a:t>entregáveis</a:t>
            </a:r>
            <a:r>
              <a:rPr lang="en-US" sz="1800" dirty="0" smtClean="0"/>
              <a:t> </a:t>
            </a:r>
            <a:r>
              <a:rPr lang="en-US" sz="1800" dirty="0" err="1" smtClean="0"/>
              <a:t>nos</a:t>
            </a:r>
            <a:r>
              <a:rPr lang="en-US" sz="1800" dirty="0" smtClean="0"/>
              <a:t> </a:t>
            </a:r>
            <a:r>
              <a:rPr lang="en-US" sz="1800" dirty="0" err="1" smtClean="0"/>
              <a:t>últimos</a:t>
            </a:r>
            <a:r>
              <a:rPr lang="en-US" sz="1800" dirty="0" smtClean="0"/>
              <a:t> 12 </a:t>
            </a:r>
            <a:r>
              <a:rPr lang="en-US" sz="1800" dirty="0" err="1" smtClean="0"/>
              <a:t>meses</a:t>
            </a:r>
            <a:endParaRPr lang="en-US" sz="1800" dirty="0" smtClean="0"/>
          </a:p>
          <a:p>
            <a:r>
              <a:rPr lang="pt-BR" sz="1800" dirty="0" smtClean="0"/>
              <a:t>Destaques da avaliação</a:t>
            </a:r>
          </a:p>
          <a:p>
            <a:r>
              <a:rPr lang="pt-BR" sz="1800" dirty="0" smtClean="0"/>
              <a:t>Próximos passos de carreira</a:t>
            </a:r>
          </a:p>
          <a:p>
            <a:r>
              <a:rPr lang="pt-BR" sz="1800" dirty="0" smtClean="0"/>
              <a:t>Comentários da Calibração</a:t>
            </a:r>
            <a:endParaRPr lang="pt-BR" sz="2400" dirty="0" smtClean="0"/>
          </a:p>
          <a:p>
            <a:pPr marL="0" indent="0" algn="ctr">
              <a:buNone/>
            </a:pPr>
            <a:r>
              <a:rPr lang="pt-BR" dirty="0" smtClean="0"/>
              <a:t>Como fazer isso?</a:t>
            </a:r>
            <a:endParaRPr lang="pt-BR" sz="2400" dirty="0"/>
          </a:p>
        </p:txBody>
      </p:sp>
      <p:sp>
        <p:nvSpPr>
          <p:cNvPr id="3" name="Elipse 2"/>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spTree>
    <p:extLst>
      <p:ext uri="{BB962C8B-B14F-4D97-AF65-F5344CB8AC3E}">
        <p14:creationId xmlns:p14="http://schemas.microsoft.com/office/powerpoint/2010/main" val="24912791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srcRect l="4065" t="14563" r="14580" b="12594"/>
          <a:stretch/>
        </p:blipFill>
        <p:spPr>
          <a:xfrm>
            <a:off x="20092" y="1556792"/>
            <a:ext cx="8940313" cy="4500565"/>
          </a:xfrm>
          <a:prstGeom prst="rect">
            <a:avLst/>
          </a:prstGeom>
        </p:spPr>
      </p:pic>
      <p:sp>
        <p:nvSpPr>
          <p:cNvPr id="8" name="Texto explicativo retangular com cantos arredondados 7"/>
          <p:cNvSpPr/>
          <p:nvPr/>
        </p:nvSpPr>
        <p:spPr>
          <a:xfrm>
            <a:off x="6666106" y="4509120"/>
            <a:ext cx="1650310" cy="576064"/>
          </a:xfrm>
          <a:prstGeom prst="wedgeRoundRectCallout">
            <a:avLst>
              <a:gd name="adj1" fmla="val -7217"/>
              <a:gd name="adj2" fmla="val 13898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 Alterações”</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Gerenciando</a:t>
            </a:r>
            <a:r>
              <a:rPr lang="en-US" dirty="0" smtClean="0"/>
              <a:t> Proxy</a:t>
            </a:r>
            <a:endParaRPr lang="en-US" dirty="0"/>
          </a:p>
        </p:txBody>
      </p:sp>
    </p:spTree>
    <p:extLst>
      <p:ext uri="{BB962C8B-B14F-4D97-AF65-F5344CB8AC3E}">
        <p14:creationId xmlns:p14="http://schemas.microsoft.com/office/powerpoint/2010/main" val="2760670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2060848"/>
            <a:ext cx="9143999" cy="707886"/>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Alterar Tiles</a:t>
            </a:r>
            <a:endParaRPr lang="pt-BR" sz="4000" b="1" dirty="0">
              <a:solidFill>
                <a:srgbClr val="4C4C4E"/>
              </a:solidFill>
              <a:latin typeface="+mj-lt"/>
              <a:ea typeface="Verdana" pitchFamily="34" charset="0"/>
              <a:cs typeface="Verdana" pitchFamily="34" charset="0"/>
            </a:endParaRPr>
          </a:p>
        </p:txBody>
      </p:sp>
      <p:sp>
        <p:nvSpPr>
          <p:cNvPr id="5" name="CaixaDeTexto 4"/>
          <p:cNvSpPr txBox="1"/>
          <p:nvPr/>
        </p:nvSpPr>
        <p:spPr>
          <a:xfrm>
            <a:off x="683568" y="2840742"/>
            <a:ext cx="7848872" cy="1200329"/>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modificar o conteúdo dos tiles ou customizar novos. Útil para suportar a comunicação interna da empresa, deixando os usuários atentos sobre prazos e políticas, por exemplo.</a:t>
            </a:r>
          </a:p>
        </p:txBody>
      </p:sp>
    </p:spTree>
    <p:extLst>
      <p:ext uri="{BB962C8B-B14F-4D97-AF65-F5344CB8AC3E}">
        <p14:creationId xmlns:p14="http://schemas.microsoft.com/office/powerpoint/2010/main" val="37452556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467544" y="929640"/>
            <a:ext cx="8321186" cy="5453631"/>
          </a:xfrm>
          <a:prstGeom prst="rect">
            <a:avLst/>
          </a:prstGeom>
        </p:spPr>
      </p:pic>
      <p:sp>
        <p:nvSpPr>
          <p:cNvPr id="8" name="Texto explicativo retangular com cantos arredondados 7"/>
          <p:cNvSpPr/>
          <p:nvPr/>
        </p:nvSpPr>
        <p:spPr>
          <a:xfrm>
            <a:off x="1835696" y="2780928"/>
            <a:ext cx="2952328" cy="925955"/>
          </a:xfrm>
          <a:prstGeom prst="wedgeRoundRectCallout">
            <a:avLst>
              <a:gd name="adj1" fmla="val 40648"/>
              <a:gd name="adj2" fmla="val 9748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“Configurações da empresa”, pesquise por “Gerenciar página inicial do v12”</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Tiles</a:t>
            </a:r>
            <a:endParaRPr lang="en-US" dirty="0"/>
          </a:p>
        </p:txBody>
      </p:sp>
    </p:spTree>
    <p:extLst>
      <p:ext uri="{BB962C8B-B14F-4D97-AF65-F5344CB8AC3E}">
        <p14:creationId xmlns:p14="http://schemas.microsoft.com/office/powerpoint/2010/main" val="39194409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467544" y="1196752"/>
            <a:ext cx="8282519" cy="5035841"/>
          </a:xfrm>
          <a:prstGeom prst="rect">
            <a:avLst/>
          </a:prstGeom>
        </p:spPr>
      </p:pic>
      <p:sp>
        <p:nvSpPr>
          <p:cNvPr id="6" name="Texto explicativo retangular com cantos arredondados 5"/>
          <p:cNvSpPr/>
          <p:nvPr/>
        </p:nvSpPr>
        <p:spPr>
          <a:xfrm>
            <a:off x="5652120" y="1916832"/>
            <a:ext cx="2592288" cy="1008112"/>
          </a:xfrm>
          <a:prstGeom prst="wedgeRoundRectCallout">
            <a:avLst>
              <a:gd name="adj1" fmla="val -20435"/>
              <a:gd name="adj2" fmla="val -442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Nessa tela é possível ver todos os tiles disponíveis no sistema (nativos e </a:t>
            </a: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customs</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8" name="Texto explicativo retangular com cantos arredondados 7"/>
          <p:cNvSpPr/>
          <p:nvPr/>
        </p:nvSpPr>
        <p:spPr>
          <a:xfrm>
            <a:off x="5508104" y="4869160"/>
            <a:ext cx="1512168" cy="504056"/>
          </a:xfrm>
          <a:prstGeom prst="wedgeRoundRectCallout">
            <a:avLst>
              <a:gd name="adj1" fmla="val 50670"/>
              <a:gd name="adj2" fmla="val -160220"/>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“Editar”</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Tiles</a:t>
            </a:r>
            <a:endParaRPr lang="en-US" dirty="0"/>
          </a:p>
        </p:txBody>
      </p:sp>
    </p:spTree>
    <p:extLst>
      <p:ext uri="{BB962C8B-B14F-4D97-AF65-F5344CB8AC3E}">
        <p14:creationId xmlns:p14="http://schemas.microsoft.com/office/powerpoint/2010/main" val="21557592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82567" y="1338647"/>
            <a:ext cx="8757746" cy="5026909"/>
          </a:xfrm>
          <a:prstGeom prst="rect">
            <a:avLst/>
          </a:prstGeom>
        </p:spPr>
      </p:pic>
      <p:sp>
        <p:nvSpPr>
          <p:cNvPr id="6" name="Texto explicativo retangular com cantos arredondados 5"/>
          <p:cNvSpPr/>
          <p:nvPr/>
        </p:nvSpPr>
        <p:spPr>
          <a:xfrm>
            <a:off x="3347864" y="1325823"/>
            <a:ext cx="1890556" cy="432048"/>
          </a:xfrm>
          <a:prstGeom prst="wedgeRoundRectCallout">
            <a:avLst>
              <a:gd name="adj1" fmla="val -53351"/>
              <a:gd name="adj2" fmla="val 9845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Nome interno do Tile</a:t>
            </a:r>
          </a:p>
        </p:txBody>
      </p:sp>
      <p:sp>
        <p:nvSpPr>
          <p:cNvPr id="8" name="Texto explicativo retangular com cantos arredondados 7"/>
          <p:cNvSpPr/>
          <p:nvPr/>
        </p:nvSpPr>
        <p:spPr>
          <a:xfrm>
            <a:off x="3779912" y="2107039"/>
            <a:ext cx="4176464" cy="737633"/>
          </a:xfrm>
          <a:prstGeom prst="wedgeRoundRectCallout">
            <a:avLst>
              <a:gd name="adj1" fmla="val -56677"/>
              <a:gd name="adj2" fmla="val -1786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bg1"/>
                </a:solidFill>
                <a:latin typeface="Tahoma" panose="020B0604030504040204" pitchFamily="34" charset="0"/>
                <a:ea typeface="Tahoma" panose="020B0604030504040204" pitchFamily="34" charset="0"/>
                <a:cs typeface="Tahoma" panose="020B0604030504040204" pitchFamily="34" charset="0"/>
              </a:rPr>
              <a:t>Permissionamento</a:t>
            </a: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 do Tile. É possível permitir que ele fique disponível somente um grupo de usuários</a:t>
            </a:r>
          </a:p>
        </p:txBody>
      </p:sp>
      <p:sp>
        <p:nvSpPr>
          <p:cNvPr id="9" name="Texto explicativo retangular com cantos arredondados 8"/>
          <p:cNvSpPr/>
          <p:nvPr/>
        </p:nvSpPr>
        <p:spPr>
          <a:xfrm>
            <a:off x="3519458" y="2902113"/>
            <a:ext cx="2852742" cy="589094"/>
          </a:xfrm>
          <a:prstGeom prst="wedgeRoundRectCallout">
            <a:avLst>
              <a:gd name="adj1" fmla="val -68516"/>
              <a:gd name="adj2" fmla="val 3057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É possível deixar o tile disponível somente em determinada data</a:t>
            </a:r>
          </a:p>
        </p:txBody>
      </p:sp>
      <p:sp>
        <p:nvSpPr>
          <p:cNvPr id="10" name="Texto explicativo retangular com cantos arredondados 9"/>
          <p:cNvSpPr/>
          <p:nvPr/>
        </p:nvSpPr>
        <p:spPr>
          <a:xfrm>
            <a:off x="4293142" y="3683329"/>
            <a:ext cx="1890556" cy="432048"/>
          </a:xfrm>
          <a:prstGeom prst="wedgeRoundRectCallout">
            <a:avLst>
              <a:gd name="adj1" fmla="val -72160"/>
              <a:gd name="adj2" fmla="val -1030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Tamanho do Tile</a:t>
            </a:r>
          </a:p>
        </p:txBody>
      </p:sp>
      <p:sp>
        <p:nvSpPr>
          <p:cNvPr id="11"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Tiles</a:t>
            </a:r>
            <a:endParaRPr lang="en-US" dirty="0"/>
          </a:p>
        </p:txBody>
      </p:sp>
    </p:spTree>
    <p:extLst>
      <p:ext uri="{BB962C8B-B14F-4D97-AF65-F5344CB8AC3E}">
        <p14:creationId xmlns:p14="http://schemas.microsoft.com/office/powerpoint/2010/main" val="724686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379854" y="1052736"/>
            <a:ext cx="7968713" cy="5190317"/>
          </a:xfrm>
          <a:prstGeom prst="rect">
            <a:avLst/>
          </a:prstGeom>
        </p:spPr>
      </p:pic>
      <p:sp>
        <p:nvSpPr>
          <p:cNvPr id="6" name="Texto explicativo retangular com cantos arredondados 5"/>
          <p:cNvSpPr/>
          <p:nvPr/>
        </p:nvSpPr>
        <p:spPr>
          <a:xfrm>
            <a:off x="4364210" y="1628800"/>
            <a:ext cx="2512046" cy="576064"/>
          </a:xfrm>
          <a:prstGeom prst="wedgeRoundRectCallout">
            <a:avLst>
              <a:gd name="adj1" fmla="val -86267"/>
              <a:gd name="adj2" fmla="val 57302"/>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Nome e descrição do tile (e respectivas traduções)</a:t>
            </a:r>
          </a:p>
        </p:txBody>
      </p:sp>
      <p:sp>
        <p:nvSpPr>
          <p:cNvPr id="8" name="Texto explicativo retangular com cantos arredondados 7"/>
          <p:cNvSpPr/>
          <p:nvPr/>
        </p:nvSpPr>
        <p:spPr>
          <a:xfrm>
            <a:off x="6876256" y="3140968"/>
            <a:ext cx="1615225" cy="576064"/>
          </a:xfrm>
          <a:prstGeom prst="wedgeRoundRectCallout">
            <a:avLst>
              <a:gd name="adj1" fmla="val -62756"/>
              <a:gd name="adj2" fmla="val 157245"/>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Altere o conteúdo do Tile</a:t>
            </a:r>
          </a:p>
        </p:txBody>
      </p:sp>
      <p:sp>
        <p:nvSpPr>
          <p:cNvPr id="9" name="Texto explicativo retangular com cantos arredondados 8"/>
          <p:cNvSpPr/>
          <p:nvPr/>
        </p:nvSpPr>
        <p:spPr>
          <a:xfrm>
            <a:off x="7308304" y="4728014"/>
            <a:ext cx="1183177" cy="524934"/>
          </a:xfrm>
          <a:prstGeom prst="wedgeRoundRectCallout">
            <a:avLst>
              <a:gd name="adj1" fmla="val -6810"/>
              <a:gd name="adj2" fmla="val 15250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a:t>
            </a:r>
          </a:p>
        </p:txBody>
      </p:sp>
      <p:sp>
        <p:nvSpPr>
          <p:cNvPr id="10"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Tiles</a:t>
            </a:r>
            <a:endParaRPr lang="en-US" dirty="0"/>
          </a:p>
        </p:txBody>
      </p:sp>
    </p:spTree>
    <p:extLst>
      <p:ext uri="{BB962C8B-B14F-4D97-AF65-F5344CB8AC3E}">
        <p14:creationId xmlns:p14="http://schemas.microsoft.com/office/powerpoint/2010/main" val="11859328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0" y="1988840"/>
            <a:ext cx="9143999" cy="707886"/>
          </a:xfrm>
          <a:prstGeom prst="rect">
            <a:avLst/>
          </a:prstGeom>
        </p:spPr>
        <p:txBody>
          <a:bodyPr wrap="square">
            <a:spAutoFit/>
          </a:bodyPr>
          <a:lstStyle/>
          <a:p>
            <a:pPr algn="ctr">
              <a:buClr>
                <a:srgbClr val="22C0F1"/>
              </a:buClr>
            </a:pPr>
            <a:r>
              <a:rPr lang="pt-BR" sz="4000" b="1" dirty="0" smtClean="0">
                <a:solidFill>
                  <a:srgbClr val="4C4C4E"/>
                </a:solidFill>
                <a:latin typeface="+mj-lt"/>
                <a:ea typeface="Verdana" pitchFamily="34" charset="0"/>
                <a:cs typeface="Verdana" pitchFamily="34" charset="0"/>
              </a:rPr>
              <a:t>Alterar Temas</a:t>
            </a:r>
            <a:endParaRPr lang="pt-BR" sz="4000" b="1" dirty="0">
              <a:solidFill>
                <a:srgbClr val="4C4C4E"/>
              </a:solidFill>
              <a:latin typeface="+mj-lt"/>
              <a:ea typeface="Verdana" pitchFamily="34" charset="0"/>
              <a:cs typeface="Verdana" pitchFamily="34" charset="0"/>
            </a:endParaRPr>
          </a:p>
        </p:txBody>
      </p:sp>
      <p:sp>
        <p:nvSpPr>
          <p:cNvPr id="5" name="CaixaDeTexto 4"/>
          <p:cNvSpPr txBox="1"/>
          <p:nvPr/>
        </p:nvSpPr>
        <p:spPr>
          <a:xfrm>
            <a:off x="683568" y="2840742"/>
            <a:ext cx="7848872" cy="923330"/>
          </a:xfrm>
          <a:prstGeom prst="rect">
            <a:avLst/>
          </a:prstGeom>
          <a:noFill/>
        </p:spPr>
        <p:txBody>
          <a:bodyPr wrap="square" rtlCol="0">
            <a:spAutoFit/>
          </a:bodyPr>
          <a:lstStyle/>
          <a:p>
            <a:r>
              <a:rPr lang="pt-BR" b="1" dirty="0" smtClean="0">
                <a:solidFill>
                  <a:schemeClr val="tx1">
                    <a:lumMod val="75000"/>
                    <a:lumOff val="25000"/>
                  </a:schemeClr>
                </a:solidFill>
              </a:rPr>
              <a:t>Por que utilizar essa ferramenta?</a:t>
            </a:r>
          </a:p>
          <a:p>
            <a:r>
              <a:rPr lang="pt-BR" dirty="0" smtClean="0"/>
              <a:t>Para modificar o tema da interface do usuário, mudando cores, imagens de </a:t>
            </a:r>
            <a:r>
              <a:rPr lang="pt-BR" dirty="0" err="1" smtClean="0"/>
              <a:t>fundoe</a:t>
            </a:r>
            <a:r>
              <a:rPr lang="pt-BR" dirty="0" smtClean="0"/>
              <a:t> logos, por exemplo.</a:t>
            </a:r>
          </a:p>
        </p:txBody>
      </p:sp>
    </p:spTree>
    <p:extLst>
      <p:ext uri="{BB962C8B-B14F-4D97-AF65-F5344CB8AC3E}">
        <p14:creationId xmlns:p14="http://schemas.microsoft.com/office/powerpoint/2010/main" val="5531767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539552" y="1007549"/>
            <a:ext cx="8225368" cy="5367031"/>
          </a:xfrm>
          <a:prstGeom prst="rect">
            <a:avLst/>
          </a:prstGeom>
        </p:spPr>
      </p:pic>
      <p:sp>
        <p:nvSpPr>
          <p:cNvPr id="6" name="Texto explicativo retangular com cantos arredondados 5"/>
          <p:cNvSpPr/>
          <p:nvPr/>
        </p:nvSpPr>
        <p:spPr>
          <a:xfrm>
            <a:off x="179512" y="3140968"/>
            <a:ext cx="2463062" cy="674039"/>
          </a:xfrm>
          <a:prstGeom prst="wedgeRoundRectCallout">
            <a:avLst>
              <a:gd name="adj1" fmla="val 19853"/>
              <a:gd name="adj2" fmla="val 20809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“Configurações da empresa”, pesquise por “Gerenciador de Temas”</a:t>
            </a:r>
          </a:p>
        </p:txBody>
      </p:sp>
      <p:sp>
        <p:nvSpPr>
          <p:cNvPr id="8"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a:t>
            </a:r>
            <a:r>
              <a:rPr lang="en-US" dirty="0" err="1" smtClean="0"/>
              <a:t>Temas</a:t>
            </a:r>
            <a:endParaRPr lang="en-US" dirty="0"/>
          </a:p>
        </p:txBody>
      </p:sp>
    </p:spTree>
    <p:extLst>
      <p:ext uri="{BB962C8B-B14F-4D97-AF65-F5344CB8AC3E}">
        <p14:creationId xmlns:p14="http://schemas.microsoft.com/office/powerpoint/2010/main" val="11936170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683568" y="1064648"/>
            <a:ext cx="7865336" cy="5279700"/>
          </a:xfrm>
          <a:prstGeom prst="rect">
            <a:avLst/>
          </a:prstGeom>
        </p:spPr>
      </p:pic>
      <p:sp>
        <p:nvSpPr>
          <p:cNvPr id="6" name="Texto explicativo retangular com cantos arredondados 5"/>
          <p:cNvSpPr/>
          <p:nvPr/>
        </p:nvSpPr>
        <p:spPr>
          <a:xfrm>
            <a:off x="2411760" y="2420888"/>
            <a:ext cx="2448272" cy="576064"/>
          </a:xfrm>
          <a:prstGeom prst="wedgeRoundRectCallout">
            <a:avLst>
              <a:gd name="adj1" fmla="val -42603"/>
              <a:gd name="adj2" fmla="val -11906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um dos temas já disponíveis ou crie um novo</a:t>
            </a:r>
          </a:p>
        </p:txBody>
      </p:sp>
      <p:sp>
        <p:nvSpPr>
          <p:cNvPr id="5"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a:t>
            </a:r>
            <a:r>
              <a:rPr lang="en-US" dirty="0" err="1" smtClean="0"/>
              <a:t>Temas</a:t>
            </a:r>
            <a:endParaRPr lang="en-US" dirty="0"/>
          </a:p>
        </p:txBody>
      </p:sp>
    </p:spTree>
    <p:extLst>
      <p:ext uri="{BB962C8B-B14F-4D97-AF65-F5344CB8AC3E}">
        <p14:creationId xmlns:p14="http://schemas.microsoft.com/office/powerpoint/2010/main" val="12059612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48738" y="1268760"/>
            <a:ext cx="8791575" cy="4848225"/>
          </a:xfrm>
          <a:prstGeom prst="rect">
            <a:avLst/>
          </a:prstGeom>
        </p:spPr>
      </p:pic>
      <p:sp>
        <p:nvSpPr>
          <p:cNvPr id="8" name="Texto explicativo retangular com cantos arredondados 7"/>
          <p:cNvSpPr/>
          <p:nvPr/>
        </p:nvSpPr>
        <p:spPr>
          <a:xfrm>
            <a:off x="2483768" y="1700808"/>
            <a:ext cx="1440160" cy="576064"/>
          </a:xfrm>
          <a:prstGeom prst="wedgeRoundRectCallout">
            <a:avLst>
              <a:gd name="adj1" fmla="val -74349"/>
              <a:gd name="adj2" fmla="val -419"/>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Nome interno do tema</a:t>
            </a:r>
          </a:p>
        </p:txBody>
      </p:sp>
      <p:sp>
        <p:nvSpPr>
          <p:cNvPr id="9" name="Texto explicativo retangular com cantos arredondados 8"/>
          <p:cNvSpPr/>
          <p:nvPr/>
        </p:nvSpPr>
        <p:spPr>
          <a:xfrm>
            <a:off x="1907704" y="4149080"/>
            <a:ext cx="1800200" cy="792088"/>
          </a:xfrm>
          <a:prstGeom prst="wedgeRoundRectCallout">
            <a:avLst>
              <a:gd name="adj1" fmla="val -71528"/>
              <a:gd name="adj2" fmla="val -362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Configurações básicas do tema</a:t>
            </a:r>
          </a:p>
        </p:txBody>
      </p:sp>
      <p:sp>
        <p:nvSpPr>
          <p:cNvPr id="10"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a:t>
            </a:r>
            <a:r>
              <a:rPr lang="en-US" dirty="0" err="1" smtClean="0"/>
              <a:t>Temas</a:t>
            </a:r>
            <a:endParaRPr lang="en-US" dirty="0"/>
          </a:p>
        </p:txBody>
      </p:sp>
    </p:spTree>
    <p:extLst>
      <p:ext uri="{BB962C8B-B14F-4D97-AF65-F5344CB8AC3E}">
        <p14:creationId xmlns:p14="http://schemas.microsoft.com/office/powerpoint/2010/main" val="1369512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Linha</a:t>
            </a:r>
            <a:r>
              <a:rPr lang="en-US" dirty="0" smtClean="0"/>
              <a:t> do Tempo</a:t>
            </a:r>
            <a:endParaRPr lang="en-US" dirty="0"/>
          </a:p>
        </p:txBody>
      </p:sp>
      <p:sp>
        <p:nvSpPr>
          <p:cNvPr id="26" name="Elipse 25"/>
          <p:cNvSpPr/>
          <p:nvPr/>
        </p:nvSpPr>
        <p:spPr>
          <a:xfrm>
            <a:off x="4283968" y="1340768"/>
            <a:ext cx="576064" cy="54414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3600" dirty="0" smtClean="0">
                <a:latin typeface="Bauhaus 93" panose="04030905020B02020C02" pitchFamily="82" charset="0"/>
              </a:rPr>
              <a:t>i</a:t>
            </a:r>
            <a:endParaRPr lang="pt-BR" sz="3600" dirty="0">
              <a:latin typeface="Bauhaus 93" panose="04030905020B02020C02" pitchFamily="82" charset="0"/>
            </a:endParaRPr>
          </a:p>
        </p:txBody>
      </p:sp>
      <p:graphicFrame>
        <p:nvGraphicFramePr>
          <p:cNvPr id="10" name="Diagrama 9"/>
          <p:cNvGraphicFramePr/>
          <p:nvPr>
            <p:extLst/>
          </p:nvPr>
        </p:nvGraphicFramePr>
        <p:xfrm>
          <a:off x="1460184" y="3997176"/>
          <a:ext cx="2247720" cy="7999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a 11"/>
          <p:cNvGraphicFramePr/>
          <p:nvPr>
            <p:extLst>
              <p:ext uri="{D42A27DB-BD31-4B8C-83A1-F6EECF244321}">
                <p14:modId xmlns:p14="http://schemas.microsoft.com/office/powerpoint/2010/main" val="2156482981"/>
              </p:ext>
            </p:extLst>
          </p:nvPr>
        </p:nvGraphicFramePr>
        <p:xfrm>
          <a:off x="2934607" y="3147206"/>
          <a:ext cx="6196444" cy="101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a 12"/>
          <p:cNvGraphicFramePr/>
          <p:nvPr>
            <p:extLst/>
          </p:nvPr>
        </p:nvGraphicFramePr>
        <p:xfrm>
          <a:off x="12948" y="2467457"/>
          <a:ext cx="3609538" cy="1016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Elipse 13"/>
          <p:cNvSpPr/>
          <p:nvPr/>
        </p:nvSpPr>
        <p:spPr>
          <a:xfrm>
            <a:off x="8748464" y="4225167"/>
            <a:ext cx="377960" cy="360040"/>
          </a:xfrm>
          <a:prstGeom prst="ellipse">
            <a:avLst/>
          </a:prstGeom>
          <a:solidFill>
            <a:schemeClr val="accent3">
              <a:lumMod val="75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pt-BR" sz="2800" dirty="0" smtClean="0">
                <a:latin typeface="Bauhaus 93" panose="04030905020B02020C02" pitchFamily="82" charset="0"/>
              </a:rPr>
              <a:t>*</a:t>
            </a:r>
            <a:endParaRPr lang="pt-BR" sz="2800" dirty="0">
              <a:latin typeface="Bauhaus 93" panose="04030905020B02020C02" pitchFamily="82" charset="0"/>
            </a:endParaRPr>
          </a:p>
        </p:txBody>
      </p:sp>
      <p:cxnSp>
        <p:nvCxnSpPr>
          <p:cNvPr id="15" name="Conector reto 14"/>
          <p:cNvCxnSpPr/>
          <p:nvPr/>
        </p:nvCxnSpPr>
        <p:spPr>
          <a:xfrm flipH="1">
            <a:off x="8937444" y="2532980"/>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flipH="1">
            <a:off x="8935335" y="4617133"/>
            <a:ext cx="4218" cy="1692187"/>
          </a:xfrm>
          <a:prstGeom prst="line">
            <a:avLst/>
          </a:prstGeom>
          <a:ln>
            <a:solidFill>
              <a:schemeClr val="accent3">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475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79512" y="1412776"/>
            <a:ext cx="8859325" cy="4775853"/>
          </a:xfrm>
          <a:prstGeom prst="rect">
            <a:avLst/>
          </a:prstGeom>
        </p:spPr>
      </p:pic>
      <p:sp>
        <p:nvSpPr>
          <p:cNvPr id="6" name="Texto explicativo retangular com cantos arredondados 5"/>
          <p:cNvSpPr/>
          <p:nvPr/>
        </p:nvSpPr>
        <p:spPr>
          <a:xfrm>
            <a:off x="2267744" y="1416581"/>
            <a:ext cx="2843146" cy="792088"/>
          </a:xfrm>
          <a:prstGeom prst="wedgeRoundRectCallout">
            <a:avLst>
              <a:gd name="adj1" fmla="val -98034"/>
              <a:gd name="adj2" fmla="val -245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Em “Ajustar”, em cada categoria existem configurações específicas para o tema</a:t>
            </a:r>
          </a:p>
        </p:txBody>
      </p:sp>
      <p:sp>
        <p:nvSpPr>
          <p:cNvPr id="8" name="Texto explicativo retangular com cantos arredondados 7"/>
          <p:cNvSpPr/>
          <p:nvPr/>
        </p:nvSpPr>
        <p:spPr>
          <a:xfrm>
            <a:off x="2240324" y="4581128"/>
            <a:ext cx="1584176" cy="576064"/>
          </a:xfrm>
          <a:prstGeom prst="wedgeRoundRectCallout">
            <a:avLst>
              <a:gd name="adj1" fmla="val -43032"/>
              <a:gd name="adj2" fmla="val 131056"/>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Clique em “Salvar”</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a:t>
            </a:r>
            <a:r>
              <a:rPr lang="en-US" dirty="0" err="1" smtClean="0"/>
              <a:t>Temas</a:t>
            </a:r>
            <a:endParaRPr lang="en-US" dirty="0"/>
          </a:p>
        </p:txBody>
      </p:sp>
    </p:spTree>
    <p:extLst>
      <p:ext uri="{BB962C8B-B14F-4D97-AF65-F5344CB8AC3E}">
        <p14:creationId xmlns:p14="http://schemas.microsoft.com/office/powerpoint/2010/main" val="232340362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683568" y="1064648"/>
            <a:ext cx="7865336" cy="5279700"/>
          </a:xfrm>
          <a:prstGeom prst="rect">
            <a:avLst/>
          </a:prstGeom>
        </p:spPr>
      </p:pic>
      <p:sp>
        <p:nvSpPr>
          <p:cNvPr id="6" name="Texto explicativo retangular com cantos arredondados 5"/>
          <p:cNvSpPr/>
          <p:nvPr/>
        </p:nvSpPr>
        <p:spPr>
          <a:xfrm>
            <a:off x="971600" y="2492896"/>
            <a:ext cx="1944216" cy="792088"/>
          </a:xfrm>
          <a:prstGeom prst="wedgeRoundRectCallout">
            <a:avLst>
              <a:gd name="adj1" fmla="val 42798"/>
              <a:gd name="adj2" fmla="val -94778"/>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essa opção para definir esse tema como padrão</a:t>
            </a:r>
          </a:p>
        </p:txBody>
      </p:sp>
      <p:sp>
        <p:nvSpPr>
          <p:cNvPr id="8" name="Texto explicativo retangular com cantos arredondados 7"/>
          <p:cNvSpPr/>
          <p:nvPr/>
        </p:nvSpPr>
        <p:spPr>
          <a:xfrm>
            <a:off x="5004048" y="2492896"/>
            <a:ext cx="2088232" cy="792088"/>
          </a:xfrm>
          <a:prstGeom prst="wedgeRoundRectCallout">
            <a:avLst>
              <a:gd name="adj1" fmla="val -54596"/>
              <a:gd name="adj2" fmla="val -99827"/>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bg1"/>
                </a:solidFill>
                <a:latin typeface="Tahoma" panose="020B0604030504040204" pitchFamily="34" charset="0"/>
                <a:ea typeface="Tahoma" panose="020B0604030504040204" pitchFamily="34" charset="0"/>
                <a:cs typeface="Tahoma" panose="020B0604030504040204" pitchFamily="34" charset="0"/>
              </a:rPr>
              <a:t>Selecione para quais pessoas esse tema estará disponível</a:t>
            </a:r>
          </a:p>
        </p:txBody>
      </p:sp>
      <p:sp>
        <p:nvSpPr>
          <p:cNvPr id="9"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Alterando</a:t>
            </a:r>
            <a:r>
              <a:rPr lang="en-US" dirty="0" smtClean="0"/>
              <a:t> </a:t>
            </a:r>
            <a:r>
              <a:rPr lang="en-US" dirty="0" err="1" smtClean="0"/>
              <a:t>Temas</a:t>
            </a:r>
            <a:endParaRPr lang="en-US" dirty="0"/>
          </a:p>
        </p:txBody>
      </p:sp>
    </p:spTree>
    <p:extLst>
      <p:ext uri="{BB962C8B-B14F-4D97-AF65-F5344CB8AC3E}">
        <p14:creationId xmlns:p14="http://schemas.microsoft.com/office/powerpoint/2010/main" val="94973891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788024" y="3645024"/>
            <a:ext cx="4104456" cy="165618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1" descr="DEL_PRI_RGB"/>
          <p:cNvPicPr>
            <a:picLocks noChangeAspect="1" noChangeArrowheads="1"/>
          </p:cNvPicPr>
          <p:nvPr/>
        </p:nvPicPr>
        <p:blipFill>
          <a:blip r:embed="rId2" cstate="print"/>
          <a:srcRect l="11237" t="27428" r="9845" b="25551"/>
          <a:stretch>
            <a:fillRect/>
          </a:stretch>
        </p:blipFill>
        <p:spPr bwMode="auto">
          <a:xfrm>
            <a:off x="4860032" y="4149080"/>
            <a:ext cx="3300595" cy="756084"/>
          </a:xfrm>
          <a:prstGeom prst="rect">
            <a:avLst/>
          </a:prstGeom>
          <a:noFill/>
          <a:ln w="9525">
            <a:solidFill>
              <a:schemeClr val="bg1"/>
            </a:solidFill>
            <a:miter lim="800000"/>
            <a:headEnd/>
            <a:tailEnd/>
          </a:ln>
        </p:spPr>
      </p:pic>
    </p:spTree>
    <p:extLst>
      <p:ext uri="{BB962C8B-B14F-4D97-AF65-F5344CB8AC3E}">
        <p14:creationId xmlns:p14="http://schemas.microsoft.com/office/powerpoint/2010/main" val="4275193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46600" y="1268760"/>
            <a:ext cx="8817888" cy="4844686"/>
          </a:xfrm>
          <a:prstGeom prst="rect">
            <a:avLst/>
          </a:prstGeom>
        </p:spPr>
      </p:pic>
      <p:sp>
        <p:nvSpPr>
          <p:cNvPr id="6" name="Espaço Reservado para Conteúdo 2"/>
          <p:cNvSpPr>
            <a:spLocks noGrp="1"/>
          </p:cNvSpPr>
          <p:nvPr/>
        </p:nvSpPr>
        <p:spPr bwMode="gray">
          <a:xfrm>
            <a:off x="395536" y="260648"/>
            <a:ext cx="4987008" cy="431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fontAlgn="base">
              <a:spcBef>
                <a:spcPts val="3000"/>
              </a:spcBef>
              <a:spcAft>
                <a:spcPct val="0"/>
              </a:spcAft>
              <a:buFont typeface="Arial" pitchFamily="34" charset="0"/>
              <a:defRPr sz="2400" b="1" kern="1200">
                <a:solidFill>
                  <a:schemeClr val="tx1"/>
                </a:solidFill>
                <a:latin typeface="+mj-lt"/>
                <a:ea typeface="+mn-ea"/>
                <a:cs typeface="Arial" pitchFamily="34" charset="0"/>
              </a:defRPr>
            </a:lvl1pPr>
            <a:lvl2pPr marL="233363" indent="-233363" algn="l" rtl="0" fontAlgn="base">
              <a:spcBef>
                <a:spcPts val="1600"/>
              </a:spcBef>
              <a:spcAft>
                <a:spcPct val="0"/>
              </a:spcAft>
              <a:buClr>
                <a:srgbClr val="BFBFBF"/>
              </a:buClr>
              <a:buFont typeface="Arial" pitchFamily="34" charset="0"/>
              <a:buChar char="•"/>
              <a:defRPr sz="2000" kern="1200">
                <a:solidFill>
                  <a:srgbClr val="404040"/>
                </a:solidFill>
                <a:latin typeface="+mj-lt"/>
                <a:ea typeface="+mn-ea"/>
                <a:cs typeface="Arial" pitchFamily="34" charset="0"/>
              </a:defRPr>
            </a:lvl2pPr>
            <a:lvl3pPr marL="457200" indent="-223838" algn="l" rtl="0" fontAlgn="base">
              <a:spcBef>
                <a:spcPct val="20000"/>
              </a:spcBef>
              <a:spcAft>
                <a:spcPct val="0"/>
              </a:spcAft>
              <a:buClr>
                <a:srgbClr val="BFBFBF"/>
              </a:buClr>
              <a:buFont typeface="Arial" pitchFamily="34" charset="0"/>
              <a:buChar char="–"/>
              <a:defRPr kern="1200">
                <a:solidFill>
                  <a:srgbClr val="404040"/>
                </a:solidFill>
                <a:latin typeface="+mj-lt"/>
                <a:ea typeface="+mn-ea"/>
                <a:cs typeface="Arial" pitchFamily="34" charset="0"/>
              </a:defRPr>
            </a:lvl3pPr>
            <a:lvl4pPr marL="16002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4pPr>
            <a:lvl5pPr marL="2057400" indent="-228600" algn="l" rtl="0" fontAlgn="base">
              <a:spcBef>
                <a:spcPct val="20000"/>
              </a:spcBef>
              <a:spcAft>
                <a:spcPct val="0"/>
              </a:spcAft>
              <a:buClr>
                <a:srgbClr val="BFBFBF"/>
              </a:buClr>
              <a:buFont typeface="Arial" pitchFamily="34" charset="0"/>
              <a:buChar char="•"/>
              <a:defRPr sz="1600" kern="1200">
                <a:solidFill>
                  <a:srgbClr val="40404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Editando</a:t>
            </a:r>
            <a:r>
              <a:rPr lang="en-US" dirty="0" smtClean="0"/>
              <a:t> as </a:t>
            </a:r>
            <a:r>
              <a:rPr lang="en-US" dirty="0" err="1" smtClean="0"/>
              <a:t>permissões</a:t>
            </a:r>
            <a:r>
              <a:rPr lang="en-US" dirty="0" smtClean="0"/>
              <a:t> do EP</a:t>
            </a:r>
            <a:endParaRPr lang="en-US" dirty="0"/>
          </a:p>
        </p:txBody>
      </p:sp>
      <p:sp>
        <p:nvSpPr>
          <p:cNvPr id="7" name="Texto explicativo retangular com cantos arredondados 6"/>
          <p:cNvSpPr/>
          <p:nvPr/>
        </p:nvSpPr>
        <p:spPr>
          <a:xfrm>
            <a:off x="551906" y="4293096"/>
            <a:ext cx="2304256" cy="798781"/>
          </a:xfrm>
          <a:prstGeom prst="wedgeRoundRectCallout">
            <a:avLst>
              <a:gd name="adj1" fmla="val 125052"/>
              <a:gd name="adj2" fmla="val 65631"/>
              <a:gd name="adj3" fmla="val 1666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bg1"/>
                </a:solidFill>
                <a:latin typeface="Tahoma" panose="020B0604030504040204" pitchFamily="34" charset="0"/>
                <a:ea typeface="Tahoma" panose="020B0604030504040204" pitchFamily="34" charset="0"/>
                <a:cs typeface="Tahoma" panose="020B0604030504040204" pitchFamily="34" charset="0"/>
              </a:rPr>
              <a:t>Clique em “Gerenciar funções da permissão”</a:t>
            </a:r>
            <a:endParaRPr lang="pt-BR" sz="14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912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7281</TotalTime>
  <Words>2568</Words>
  <Application>Microsoft Office PowerPoint</Application>
  <PresentationFormat>Apresentação na tela (4:3)</PresentationFormat>
  <Paragraphs>302</Paragraphs>
  <Slides>82</Slides>
  <Notes>0</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82</vt:i4>
      </vt:variant>
    </vt:vector>
  </HeadingPairs>
  <TitlesOfParts>
    <vt:vector size="90" baseType="lpstr">
      <vt:lpstr>ＭＳ Ｐゴシック</vt:lpstr>
      <vt:lpstr>Arial</vt:lpstr>
      <vt:lpstr>Bauhaus 93</vt:lpstr>
      <vt:lpstr>Calibri</vt:lpstr>
      <vt:lpstr>Tahoma</vt:lpstr>
      <vt:lpstr>Verdana</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Betty, Ingrid Barbosa (BR - Sao Paulo)</dc:creator>
  <cp:lastModifiedBy>Emerson Akio Yamauchi</cp:lastModifiedBy>
  <cp:revision>997</cp:revision>
  <dcterms:created xsi:type="dcterms:W3CDTF">2014-07-28T20:29:18Z</dcterms:created>
  <dcterms:modified xsi:type="dcterms:W3CDTF">2015-03-11T12:14:06Z</dcterms:modified>
</cp:coreProperties>
</file>